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4" r:id="rId7"/>
    <p:sldId id="265" r:id="rId8"/>
    <p:sldId id="266" r:id="rId9"/>
    <p:sldId id="267" r:id="rId10"/>
    <p:sldId id="268" r:id="rId11"/>
    <p:sldId id="262" r:id="rId12"/>
    <p:sldId id="270" r:id="rId13"/>
    <p:sldId id="269" r:id="rId14"/>
    <p:sldId id="271"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14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78519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7921162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9937756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169351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7797470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4145309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emf"/><Relationship Id="rId4" Type="http://schemas.openxmlformats.org/officeDocument/2006/relationships/oleObject" Target="../embeddings/oleObject3.bin"/></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5.emf"/><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6.emf"/><Relationship Id="rId4" Type="http://schemas.openxmlformats.org/officeDocument/2006/relationships/oleObject" Target="../embeddings/oleObject2.bin"/></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5" name="Text 1"/>
          <p:cNvSpPr/>
          <p:nvPr/>
        </p:nvSpPr>
        <p:spPr>
          <a:xfrm>
            <a:off x="711200" y="823793"/>
            <a:ext cx="13665199" cy="2415898"/>
          </a:xfrm>
          <a:prstGeom prst="rect">
            <a:avLst/>
          </a:prstGeom>
          <a:noFill/>
          <a:ln/>
        </p:spPr>
        <p:txBody>
          <a:bodyPr wrap="square" rtlCol="0" anchor="t"/>
          <a:lstStyle/>
          <a:p>
            <a:pPr marL="0" indent="0" algn="ctr">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Fabrication and Testing of V2O5 and WO3 based Memristors</a:t>
            </a:r>
            <a:endParaRPr lang="en-US" sz="6036" dirty="0"/>
          </a:p>
        </p:txBody>
      </p:sp>
      <p:sp>
        <p:nvSpPr>
          <p:cNvPr id="6" name="Text 2"/>
          <p:cNvSpPr/>
          <p:nvPr/>
        </p:nvSpPr>
        <p:spPr>
          <a:xfrm>
            <a:off x="1439333" y="2963333"/>
            <a:ext cx="12357867" cy="4995333"/>
          </a:xfrm>
          <a:prstGeom prst="rect">
            <a:avLst/>
          </a:prstGeom>
          <a:noFill/>
          <a:ln/>
        </p:spPr>
        <p:txBody>
          <a:bodyPr wrap="square" rtlCol="0" anchor="t"/>
          <a:lstStyle/>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 Memristors are a promising new electronic component</a:t>
            </a: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 </a:t>
            </a: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with the ability to remember and process information. </a:t>
            </a:r>
          </a:p>
          <a:p>
            <a:pPr marL="0" indent="0">
              <a:lnSpc>
                <a:spcPts val="2799"/>
              </a:lnSpc>
              <a:buNone/>
            </a:pPr>
            <a:endParaRPr lang="en-US" sz="4000" dirty="0">
              <a:solidFill>
                <a:srgbClr val="272525"/>
              </a:solidFill>
              <a:latin typeface="Eudoxus Sans" pitchFamily="34" charset="0"/>
              <a:ea typeface="Eudoxus Sans" pitchFamily="34" charset="-122"/>
              <a:cs typeface="Eudoxus Sans" pitchFamily="34" charset="-120"/>
            </a:endParaRP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This introduction will explore the fabrication and testing of </a:t>
            </a:r>
          </a:p>
          <a:p>
            <a:pPr marL="0" indent="0">
              <a:lnSpc>
                <a:spcPts val="2799"/>
              </a:lnSpc>
              <a:buNone/>
            </a:pPr>
            <a:endParaRPr lang="en-US" sz="4000" dirty="0">
              <a:solidFill>
                <a:srgbClr val="272525"/>
              </a:solidFill>
              <a:latin typeface="Eudoxus Sans" pitchFamily="34" charset="0"/>
              <a:ea typeface="Eudoxus Sans" pitchFamily="34" charset="-122"/>
              <a:cs typeface="Eudoxus Sans" pitchFamily="34" charset="-120"/>
            </a:endParaRP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vanadium oxide (V2O5) and tungsten oxide (WO3) based</a:t>
            </a:r>
          </a:p>
          <a:p>
            <a:pPr marL="0" indent="0">
              <a:lnSpc>
                <a:spcPts val="2799"/>
              </a:lnSpc>
              <a:buNone/>
            </a:pPr>
            <a:endParaRPr lang="en-US" sz="4000" dirty="0">
              <a:solidFill>
                <a:srgbClr val="272525"/>
              </a:solidFill>
              <a:latin typeface="Eudoxus Sans" pitchFamily="34" charset="0"/>
              <a:ea typeface="Eudoxus Sans" pitchFamily="34" charset="-122"/>
              <a:cs typeface="Eudoxus Sans" pitchFamily="34" charset="-120"/>
            </a:endParaRP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 memristors, which exhibit unique resistive switching</a:t>
            </a:r>
          </a:p>
          <a:p>
            <a:pPr marL="0" indent="0">
              <a:lnSpc>
                <a:spcPts val="2799"/>
              </a:lnSpc>
              <a:buNone/>
            </a:pPr>
            <a:endParaRPr lang="en-US" sz="4000" dirty="0">
              <a:solidFill>
                <a:srgbClr val="272525"/>
              </a:solidFill>
              <a:latin typeface="Eudoxus Sans" pitchFamily="34" charset="0"/>
              <a:ea typeface="Eudoxus Sans" pitchFamily="34" charset="-122"/>
              <a:cs typeface="Eudoxus Sans" pitchFamily="34" charset="-120"/>
            </a:endParaRP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 properties.</a:t>
            </a:r>
            <a:endParaRPr lang="en-US" sz="4000" dirty="0"/>
          </a:p>
        </p:txBody>
      </p:sp>
      <p:sp>
        <p:nvSpPr>
          <p:cNvPr id="7" name="Shape 3"/>
          <p:cNvSpPr/>
          <p:nvPr/>
        </p:nvSpPr>
        <p:spPr>
          <a:xfrm>
            <a:off x="6319599" y="7033498"/>
            <a:ext cx="355402" cy="355402"/>
          </a:xfrm>
          <a:prstGeom prst="roundRect">
            <a:avLst>
              <a:gd name="adj" fmla="val 25726039"/>
            </a:avLst>
          </a:prstGeom>
          <a:noFill/>
          <a:ln w="7620">
            <a:solidFill>
              <a:srgbClr val="FFFFFF"/>
            </a:solidFill>
            <a:prstDash val="solid"/>
          </a:ln>
        </p:spPr>
        <p:txBody>
          <a:bodyPr/>
          <a:lstStyle/>
          <a:p>
            <a:endParaRPr lang="en-IN"/>
          </a:p>
        </p:txBody>
      </p:sp>
      <p:sp>
        <p:nvSpPr>
          <p:cNvPr id="9" name="Text 4"/>
          <p:cNvSpPr/>
          <p:nvPr/>
        </p:nvSpPr>
        <p:spPr>
          <a:xfrm>
            <a:off x="6786086" y="7016829"/>
            <a:ext cx="4133731"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933"/>
            <a:ext cx="14630400" cy="8229600"/>
          </a:xfrm>
          <a:prstGeom prst="rect">
            <a:avLst/>
          </a:prstGeom>
          <a:solidFill>
            <a:srgbClr val="FFFFFF">
              <a:alpha val="75000"/>
            </a:srgbClr>
          </a:solidFill>
          <a:ln/>
        </p:spPr>
        <p:txBody>
          <a:bodyPr/>
          <a:lstStyle/>
          <a:p>
            <a:endParaRPr lang="en-IN"/>
          </a:p>
        </p:txBody>
      </p:sp>
      <p:sp>
        <p:nvSpPr>
          <p:cNvPr id="5" name="Text 1"/>
          <p:cNvSpPr/>
          <p:nvPr/>
        </p:nvSpPr>
        <p:spPr>
          <a:xfrm>
            <a:off x="985599" y="319470"/>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rPr>
              <a:t>Graphs</a:t>
            </a:r>
            <a:endParaRPr lang="en-US" sz="4374" dirty="0"/>
          </a:p>
        </p:txBody>
      </p:sp>
      <p:sp>
        <p:nvSpPr>
          <p:cNvPr id="6" name="Text 2"/>
          <p:cNvSpPr/>
          <p:nvPr/>
        </p:nvSpPr>
        <p:spPr>
          <a:xfrm>
            <a:off x="782399" y="1574800"/>
            <a:ext cx="13373868" cy="6180667"/>
          </a:xfrm>
          <a:prstGeom prst="rect">
            <a:avLst/>
          </a:prstGeom>
          <a:noFill/>
          <a:ln/>
        </p:spPr>
        <p:txBody>
          <a:bodyPr wrap="square" rtlCol="0" anchor="t"/>
          <a:lstStyle/>
          <a:p>
            <a:pPr marL="0" indent="0">
              <a:lnSpc>
                <a:spcPts val="2799"/>
              </a:lnSpc>
              <a:buNone/>
            </a:pPr>
            <a:endParaRPr lang="en-US" sz="4000" dirty="0"/>
          </a:p>
        </p:txBody>
      </p:sp>
      <p:graphicFrame>
        <p:nvGraphicFramePr>
          <p:cNvPr id="4" name="Object 3">
            <a:extLst>
              <a:ext uri="{FF2B5EF4-FFF2-40B4-BE49-F238E27FC236}">
                <a16:creationId xmlns:a16="http://schemas.microsoft.com/office/drawing/2014/main" id="{4B218191-65E1-C3A8-452A-0978DDE508F3}"/>
              </a:ext>
            </a:extLst>
          </p:cNvPr>
          <p:cNvGraphicFramePr>
            <a:graphicFrameLocks noChangeAspect="1"/>
          </p:cNvGraphicFramePr>
          <p:nvPr>
            <p:extLst>
              <p:ext uri="{D42A27DB-BD31-4B8C-83A1-F6EECF244321}">
                <p14:modId xmlns:p14="http://schemas.microsoft.com/office/powerpoint/2010/main" val="3671195099"/>
              </p:ext>
            </p:extLst>
          </p:nvPr>
        </p:nvGraphicFramePr>
        <p:xfrm>
          <a:off x="3220018" y="1812636"/>
          <a:ext cx="7078663" cy="5418137"/>
        </p:xfrm>
        <a:graphic>
          <a:graphicData uri="http://schemas.openxmlformats.org/presentationml/2006/ole">
            <mc:AlternateContent xmlns:mc="http://schemas.openxmlformats.org/markup-compatibility/2006">
              <mc:Choice xmlns:v="urn:schemas-microsoft-com:vml" Requires="v">
                <p:oleObj name="Graph" r:id="rId4" imgW="9802119" imgH="7502652" progId="Origin95.Graph">
                  <p:embed/>
                </p:oleObj>
              </mc:Choice>
              <mc:Fallback>
                <p:oleObj name="Graph" r:id="rId4" imgW="9802119" imgH="7502652" progId="Origin95.Graph">
                  <p:embed/>
                  <p:pic>
                    <p:nvPicPr>
                      <p:cNvPr id="4" name="Object 3">
                        <a:extLst>
                          <a:ext uri="{FF2B5EF4-FFF2-40B4-BE49-F238E27FC236}">
                            <a16:creationId xmlns:a16="http://schemas.microsoft.com/office/drawing/2014/main" id="{F0EF8C7D-DD5E-D6AE-FF55-A0CA3E93987D}"/>
                          </a:ext>
                        </a:extLst>
                      </p:cNvPr>
                      <p:cNvPicPr/>
                      <p:nvPr/>
                    </p:nvPicPr>
                    <p:blipFill>
                      <a:blip r:embed="rId5"/>
                      <a:stretch>
                        <a:fillRect/>
                      </a:stretch>
                    </p:blipFill>
                    <p:spPr>
                      <a:xfrm>
                        <a:off x="3220018" y="1812636"/>
                        <a:ext cx="7078663" cy="5418137"/>
                      </a:xfrm>
                      <a:prstGeom prst="rect">
                        <a:avLst/>
                      </a:prstGeom>
                    </p:spPr>
                  </p:pic>
                </p:oleObj>
              </mc:Fallback>
            </mc:AlternateContent>
          </a:graphicData>
        </a:graphic>
      </p:graphicFrame>
    </p:spTree>
    <p:extLst>
      <p:ext uri="{BB962C8B-B14F-4D97-AF65-F5344CB8AC3E}">
        <p14:creationId xmlns:p14="http://schemas.microsoft.com/office/powerpoint/2010/main" val="21090636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2037993" y="1554480"/>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Applications</a:t>
            </a:r>
            <a:endParaRPr lang="en-US" sz="4374" dirty="0"/>
          </a:p>
        </p:txBody>
      </p:sp>
      <p:pic>
        <p:nvPicPr>
          <p:cNvPr id="5" name="Image 1" descr="preencoded.png"/>
          <p:cNvPicPr>
            <a:picLocks noChangeAspect="1"/>
          </p:cNvPicPr>
          <p:nvPr/>
        </p:nvPicPr>
        <p:blipFill>
          <a:blip r:embed="rId4"/>
          <a:stretch>
            <a:fillRect/>
          </a:stretch>
        </p:blipFill>
        <p:spPr>
          <a:xfrm>
            <a:off x="2037993" y="2693194"/>
            <a:ext cx="444341" cy="444341"/>
          </a:xfrm>
          <a:prstGeom prst="rect">
            <a:avLst/>
          </a:prstGeom>
        </p:spPr>
      </p:pic>
      <p:sp>
        <p:nvSpPr>
          <p:cNvPr id="6" name="Text 2"/>
          <p:cNvSpPr/>
          <p:nvPr/>
        </p:nvSpPr>
        <p:spPr>
          <a:xfrm>
            <a:off x="2037993" y="3359706"/>
            <a:ext cx="2388632"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Memory</a:t>
            </a:r>
            <a:endParaRPr lang="en-US" sz="2187" dirty="0"/>
          </a:p>
        </p:txBody>
      </p:sp>
      <p:sp>
        <p:nvSpPr>
          <p:cNvPr id="7" name="Text 3"/>
          <p:cNvSpPr/>
          <p:nvPr/>
        </p:nvSpPr>
        <p:spPr>
          <a:xfrm>
            <a:off x="2037993" y="3840123"/>
            <a:ext cx="2388632" cy="2132409"/>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Memristors can be used as non-volatile memory elements with high density, fast switching, and low power operation.</a:t>
            </a:r>
            <a:endParaRPr lang="en-US" sz="1750" dirty="0"/>
          </a:p>
        </p:txBody>
      </p:sp>
      <p:pic>
        <p:nvPicPr>
          <p:cNvPr id="8" name="Image 2" descr="preencoded.png"/>
          <p:cNvPicPr>
            <a:picLocks noChangeAspect="1"/>
          </p:cNvPicPr>
          <p:nvPr/>
        </p:nvPicPr>
        <p:blipFill>
          <a:blip r:embed="rId5"/>
          <a:stretch>
            <a:fillRect/>
          </a:stretch>
        </p:blipFill>
        <p:spPr>
          <a:xfrm>
            <a:off x="4759881" y="2693194"/>
            <a:ext cx="444341" cy="444341"/>
          </a:xfrm>
          <a:prstGeom prst="rect">
            <a:avLst/>
          </a:prstGeom>
        </p:spPr>
      </p:pic>
      <p:sp>
        <p:nvSpPr>
          <p:cNvPr id="9" name="Text 4"/>
          <p:cNvSpPr/>
          <p:nvPr/>
        </p:nvSpPr>
        <p:spPr>
          <a:xfrm>
            <a:off x="4759881" y="3359706"/>
            <a:ext cx="2388632" cy="694373"/>
          </a:xfrm>
          <a:prstGeom prst="rect">
            <a:avLst/>
          </a:prstGeom>
          <a:noFill/>
          <a:ln/>
        </p:spPr>
        <p:txBody>
          <a:bodyPr wrap="squar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Neuromorphic Computing</a:t>
            </a:r>
            <a:endParaRPr lang="en-US" sz="2187" dirty="0"/>
          </a:p>
        </p:txBody>
      </p:sp>
      <p:sp>
        <p:nvSpPr>
          <p:cNvPr id="10" name="Text 5"/>
          <p:cNvSpPr/>
          <p:nvPr/>
        </p:nvSpPr>
        <p:spPr>
          <a:xfrm>
            <a:off x="4759881" y="4187309"/>
            <a:ext cx="2388632" cy="2487811"/>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The synaptic behavior of memristors enables brain-inspired computing architectures for efficient data processing.</a:t>
            </a:r>
            <a:endParaRPr lang="en-US" sz="1750" dirty="0"/>
          </a:p>
        </p:txBody>
      </p:sp>
      <p:pic>
        <p:nvPicPr>
          <p:cNvPr id="11" name="Image 3" descr="preencoded.png"/>
          <p:cNvPicPr>
            <a:picLocks noChangeAspect="1"/>
          </p:cNvPicPr>
          <p:nvPr/>
        </p:nvPicPr>
        <p:blipFill>
          <a:blip r:embed="rId6"/>
          <a:stretch>
            <a:fillRect/>
          </a:stretch>
        </p:blipFill>
        <p:spPr>
          <a:xfrm>
            <a:off x="7481768" y="2693194"/>
            <a:ext cx="444341" cy="444341"/>
          </a:xfrm>
          <a:prstGeom prst="rect">
            <a:avLst/>
          </a:prstGeom>
        </p:spPr>
      </p:pic>
      <p:sp>
        <p:nvSpPr>
          <p:cNvPr id="12" name="Text 6"/>
          <p:cNvSpPr/>
          <p:nvPr/>
        </p:nvSpPr>
        <p:spPr>
          <a:xfrm>
            <a:off x="7481768" y="3359706"/>
            <a:ext cx="2388632" cy="694373"/>
          </a:xfrm>
          <a:prstGeom prst="rect">
            <a:avLst/>
          </a:prstGeom>
          <a:noFill/>
          <a:ln/>
        </p:spPr>
        <p:txBody>
          <a:bodyPr wrap="squar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Adaptive Electronics</a:t>
            </a:r>
            <a:endParaRPr lang="en-US" sz="2187" dirty="0"/>
          </a:p>
        </p:txBody>
      </p:sp>
      <p:sp>
        <p:nvSpPr>
          <p:cNvPr id="13" name="Text 7"/>
          <p:cNvSpPr/>
          <p:nvPr/>
        </p:nvSpPr>
        <p:spPr>
          <a:xfrm>
            <a:off x="7481768" y="4187309"/>
            <a:ext cx="2388632" cy="2487811"/>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Memristors can be integrated into adaptive and reconfigurable electronic systems with self-learning capabilities.</a:t>
            </a:r>
            <a:endParaRPr lang="en-US" sz="1750" dirty="0"/>
          </a:p>
        </p:txBody>
      </p:sp>
      <p:pic>
        <p:nvPicPr>
          <p:cNvPr id="14" name="Image 4" descr="preencoded.png"/>
          <p:cNvPicPr>
            <a:picLocks noChangeAspect="1"/>
          </p:cNvPicPr>
          <p:nvPr/>
        </p:nvPicPr>
        <p:blipFill>
          <a:blip r:embed="rId7"/>
          <a:stretch>
            <a:fillRect/>
          </a:stretch>
        </p:blipFill>
        <p:spPr>
          <a:xfrm>
            <a:off x="10203656" y="2693194"/>
            <a:ext cx="444341" cy="444341"/>
          </a:xfrm>
          <a:prstGeom prst="rect">
            <a:avLst/>
          </a:prstGeom>
        </p:spPr>
      </p:pic>
      <p:sp>
        <p:nvSpPr>
          <p:cNvPr id="15" name="Text 8"/>
          <p:cNvSpPr/>
          <p:nvPr/>
        </p:nvSpPr>
        <p:spPr>
          <a:xfrm>
            <a:off x="10203656" y="3359706"/>
            <a:ext cx="2388751" cy="694373"/>
          </a:xfrm>
          <a:prstGeom prst="rect">
            <a:avLst/>
          </a:prstGeom>
          <a:noFill/>
          <a:ln/>
        </p:spPr>
        <p:txBody>
          <a:bodyPr wrap="squar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Internet of Things</a:t>
            </a:r>
            <a:endParaRPr lang="en-US" sz="2187" dirty="0"/>
          </a:p>
        </p:txBody>
      </p:sp>
      <p:sp>
        <p:nvSpPr>
          <p:cNvPr id="16" name="Text 9"/>
          <p:cNvSpPr/>
          <p:nvPr/>
        </p:nvSpPr>
        <p:spPr>
          <a:xfrm>
            <a:off x="10203656" y="4187309"/>
            <a:ext cx="2388751" cy="2132409"/>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Compact and energy-efficient memristor-based devices can enable advanced IoT applications at the network edge.</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1164312"/>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Conclusion</a:t>
            </a:r>
            <a:endParaRPr lang="en-US" sz="4374" dirty="0"/>
          </a:p>
        </p:txBody>
      </p:sp>
      <p:sp>
        <p:nvSpPr>
          <p:cNvPr id="6" name="Shape 2"/>
          <p:cNvSpPr/>
          <p:nvPr/>
        </p:nvSpPr>
        <p:spPr>
          <a:xfrm>
            <a:off x="4490799" y="2365534"/>
            <a:ext cx="499943" cy="499943"/>
          </a:xfrm>
          <a:prstGeom prst="roundRect">
            <a:avLst>
              <a:gd name="adj" fmla="val 20000"/>
            </a:avLst>
          </a:prstGeom>
          <a:solidFill>
            <a:srgbClr val="CCEEFF"/>
          </a:solidFill>
          <a:ln w="7620">
            <a:solidFill>
              <a:srgbClr val="B2D4E5"/>
            </a:solidFill>
            <a:prstDash val="solid"/>
          </a:ln>
        </p:spPr>
        <p:txBody>
          <a:bodyPr/>
          <a:lstStyle/>
          <a:p>
            <a:endParaRPr lang="en-IN"/>
          </a:p>
        </p:txBody>
      </p:sp>
      <p:sp>
        <p:nvSpPr>
          <p:cNvPr id="7" name="Text 3"/>
          <p:cNvSpPr/>
          <p:nvPr/>
        </p:nvSpPr>
        <p:spPr>
          <a:xfrm>
            <a:off x="4673084" y="2407206"/>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4"/>
          <p:cNvSpPr/>
          <p:nvPr/>
        </p:nvSpPr>
        <p:spPr>
          <a:xfrm>
            <a:off x="5212913" y="2441853"/>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Promising Results</a:t>
            </a:r>
            <a:endParaRPr lang="en-US" sz="2187" dirty="0"/>
          </a:p>
        </p:txBody>
      </p:sp>
      <p:sp>
        <p:nvSpPr>
          <p:cNvPr id="9" name="Text 5"/>
          <p:cNvSpPr/>
          <p:nvPr/>
        </p:nvSpPr>
        <p:spPr>
          <a:xfrm>
            <a:off x="5212913" y="2922270"/>
            <a:ext cx="3820001"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The V2O5 and WO3 based memristors have shown promising results in terms of their switching behavior, endurance, and potential for scaling.</a:t>
            </a:r>
            <a:endParaRPr lang="en-US" sz="1750" dirty="0"/>
          </a:p>
        </p:txBody>
      </p:sp>
      <p:sp>
        <p:nvSpPr>
          <p:cNvPr id="10" name="Shape 6"/>
          <p:cNvSpPr/>
          <p:nvPr/>
        </p:nvSpPr>
        <p:spPr>
          <a:xfrm>
            <a:off x="9255085" y="2365534"/>
            <a:ext cx="499943" cy="499943"/>
          </a:xfrm>
          <a:prstGeom prst="roundRect">
            <a:avLst>
              <a:gd name="adj" fmla="val 20000"/>
            </a:avLst>
          </a:prstGeom>
          <a:solidFill>
            <a:srgbClr val="CCEEFF"/>
          </a:solidFill>
          <a:ln w="7620">
            <a:solidFill>
              <a:srgbClr val="B2D4E5"/>
            </a:solidFill>
            <a:prstDash val="solid"/>
          </a:ln>
        </p:spPr>
        <p:txBody>
          <a:bodyPr/>
          <a:lstStyle/>
          <a:p>
            <a:endParaRPr lang="en-IN"/>
          </a:p>
        </p:txBody>
      </p:sp>
      <p:sp>
        <p:nvSpPr>
          <p:cNvPr id="11" name="Text 7"/>
          <p:cNvSpPr/>
          <p:nvPr/>
        </p:nvSpPr>
        <p:spPr>
          <a:xfrm>
            <a:off x="9407962" y="2407206"/>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2" name="Text 8"/>
          <p:cNvSpPr/>
          <p:nvPr/>
        </p:nvSpPr>
        <p:spPr>
          <a:xfrm>
            <a:off x="9977199" y="2441853"/>
            <a:ext cx="3820001"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Impact on Future Electronics</a:t>
            </a:r>
            <a:endParaRPr lang="en-US" sz="2187" dirty="0"/>
          </a:p>
        </p:txBody>
      </p:sp>
      <p:sp>
        <p:nvSpPr>
          <p:cNvPr id="13" name="Text 9"/>
          <p:cNvSpPr/>
          <p:nvPr/>
        </p:nvSpPr>
        <p:spPr>
          <a:xfrm>
            <a:off x="9977199" y="3269456"/>
            <a:ext cx="3820001"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Continued research and development in this area could lead to the integration of memristors into next-generation electronic devices, enabling more efficient and versatile technology.</a:t>
            </a:r>
            <a:endParaRPr lang="en-US" sz="1750" dirty="0"/>
          </a:p>
        </p:txBody>
      </p:sp>
      <p:sp>
        <p:nvSpPr>
          <p:cNvPr id="14" name="Shape 10"/>
          <p:cNvSpPr/>
          <p:nvPr/>
        </p:nvSpPr>
        <p:spPr>
          <a:xfrm>
            <a:off x="4490799" y="5797629"/>
            <a:ext cx="499943" cy="499943"/>
          </a:xfrm>
          <a:prstGeom prst="roundRect">
            <a:avLst>
              <a:gd name="adj" fmla="val 20000"/>
            </a:avLst>
          </a:prstGeom>
          <a:solidFill>
            <a:srgbClr val="CCEEFF"/>
          </a:solidFill>
          <a:ln w="7620">
            <a:solidFill>
              <a:srgbClr val="B2D4E5"/>
            </a:solidFill>
            <a:prstDash val="solid"/>
          </a:ln>
        </p:spPr>
        <p:txBody>
          <a:bodyPr/>
          <a:lstStyle/>
          <a:p>
            <a:endParaRPr lang="en-IN"/>
          </a:p>
        </p:txBody>
      </p:sp>
      <p:sp>
        <p:nvSpPr>
          <p:cNvPr id="15" name="Text 11"/>
          <p:cNvSpPr/>
          <p:nvPr/>
        </p:nvSpPr>
        <p:spPr>
          <a:xfrm>
            <a:off x="4640937" y="5839301"/>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6" name="Text 12"/>
          <p:cNvSpPr/>
          <p:nvPr/>
        </p:nvSpPr>
        <p:spPr>
          <a:xfrm>
            <a:off x="5212913" y="5873948"/>
            <a:ext cx="3117533"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Continued Exploration</a:t>
            </a:r>
            <a:endParaRPr lang="en-US" sz="2187" dirty="0"/>
          </a:p>
        </p:txBody>
      </p:sp>
      <p:sp>
        <p:nvSpPr>
          <p:cNvPr id="17" name="Text 13"/>
          <p:cNvSpPr/>
          <p:nvPr/>
        </p:nvSpPr>
        <p:spPr>
          <a:xfrm>
            <a:off x="5212913" y="6354366"/>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Further exploration of the fundamental properties and practical applications of memristors is essential to unlocking their full potential.</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2298502"/>
          </a:xfrm>
          <a:prstGeom prst="rect">
            <a:avLst/>
          </a:prstGeom>
        </p:spPr>
      </p:pic>
      <p:sp>
        <p:nvSpPr>
          <p:cNvPr id="5" name="Text 1"/>
          <p:cNvSpPr/>
          <p:nvPr/>
        </p:nvSpPr>
        <p:spPr>
          <a:xfrm>
            <a:off x="2947868" y="2805351"/>
            <a:ext cx="4597122" cy="574596"/>
          </a:xfrm>
          <a:prstGeom prst="rect">
            <a:avLst/>
          </a:prstGeom>
          <a:noFill/>
          <a:ln/>
        </p:spPr>
        <p:txBody>
          <a:bodyPr wrap="none" rtlCol="0" anchor="t"/>
          <a:lstStyle/>
          <a:p>
            <a:pPr marL="0" indent="0">
              <a:lnSpc>
                <a:spcPts val="4525"/>
              </a:lnSpc>
              <a:buNone/>
            </a:pPr>
            <a:r>
              <a:rPr lang="en-US" sz="3620" b="1" dirty="0">
                <a:solidFill>
                  <a:srgbClr val="000000"/>
                </a:solidFill>
                <a:latin typeface="p22-mackinac-pro" pitchFamily="34" charset="0"/>
                <a:ea typeface="p22-mackinac-pro" pitchFamily="34" charset="-122"/>
                <a:cs typeface="p22-mackinac-pro" pitchFamily="34" charset="-120"/>
              </a:rPr>
              <a:t>Future Work</a:t>
            </a:r>
            <a:endParaRPr lang="en-US" sz="3620" dirty="0"/>
          </a:p>
        </p:txBody>
      </p:sp>
      <p:sp>
        <p:nvSpPr>
          <p:cNvPr id="6" name="Shape 2"/>
          <p:cNvSpPr/>
          <p:nvPr/>
        </p:nvSpPr>
        <p:spPr>
          <a:xfrm>
            <a:off x="7296864" y="3655695"/>
            <a:ext cx="36671" cy="4067056"/>
          </a:xfrm>
          <a:prstGeom prst="roundRect">
            <a:avLst>
              <a:gd name="adj" fmla="val 225655"/>
            </a:avLst>
          </a:prstGeom>
          <a:solidFill>
            <a:srgbClr val="B2D4E5"/>
          </a:solidFill>
          <a:ln/>
        </p:spPr>
        <p:txBody>
          <a:bodyPr/>
          <a:lstStyle/>
          <a:p>
            <a:endParaRPr lang="en-IN"/>
          </a:p>
        </p:txBody>
      </p:sp>
      <p:sp>
        <p:nvSpPr>
          <p:cNvPr id="7" name="Shape 3"/>
          <p:cNvSpPr/>
          <p:nvPr/>
        </p:nvSpPr>
        <p:spPr>
          <a:xfrm>
            <a:off x="6464796" y="3987760"/>
            <a:ext cx="643533" cy="36671"/>
          </a:xfrm>
          <a:prstGeom prst="roundRect">
            <a:avLst>
              <a:gd name="adj" fmla="val 225655"/>
            </a:avLst>
          </a:prstGeom>
          <a:solidFill>
            <a:srgbClr val="B2D4E5"/>
          </a:solidFill>
          <a:ln/>
        </p:spPr>
        <p:txBody>
          <a:bodyPr/>
          <a:lstStyle/>
          <a:p>
            <a:endParaRPr lang="en-IN"/>
          </a:p>
        </p:txBody>
      </p:sp>
      <p:sp>
        <p:nvSpPr>
          <p:cNvPr id="8" name="Shape 4"/>
          <p:cNvSpPr/>
          <p:nvPr/>
        </p:nvSpPr>
        <p:spPr>
          <a:xfrm>
            <a:off x="7108329" y="3799284"/>
            <a:ext cx="413742" cy="413742"/>
          </a:xfrm>
          <a:prstGeom prst="roundRect">
            <a:avLst>
              <a:gd name="adj" fmla="val 20000"/>
            </a:avLst>
          </a:prstGeom>
          <a:solidFill>
            <a:srgbClr val="CCEEFF"/>
          </a:solidFill>
          <a:ln w="7620">
            <a:solidFill>
              <a:srgbClr val="B2D4E5"/>
            </a:solidFill>
            <a:prstDash val="solid"/>
          </a:ln>
        </p:spPr>
        <p:txBody>
          <a:bodyPr/>
          <a:lstStyle/>
          <a:p>
            <a:endParaRPr lang="en-IN"/>
          </a:p>
        </p:txBody>
      </p:sp>
      <p:sp>
        <p:nvSpPr>
          <p:cNvPr id="9" name="Text 5"/>
          <p:cNvSpPr/>
          <p:nvPr/>
        </p:nvSpPr>
        <p:spPr>
          <a:xfrm>
            <a:off x="7259181" y="3833693"/>
            <a:ext cx="112038" cy="344805"/>
          </a:xfrm>
          <a:prstGeom prst="rect">
            <a:avLst/>
          </a:prstGeom>
          <a:noFill/>
          <a:ln/>
        </p:spPr>
        <p:txBody>
          <a:bodyPr wrap="none" rtlCol="0" anchor="t"/>
          <a:lstStyle/>
          <a:p>
            <a:pPr marL="0" indent="0" algn="ctr">
              <a:lnSpc>
                <a:spcPts val="2715"/>
              </a:lnSpc>
              <a:buNone/>
            </a:pPr>
            <a:r>
              <a:rPr lang="en-US" sz="2172" b="1" dirty="0">
                <a:solidFill>
                  <a:srgbClr val="272525"/>
                </a:solidFill>
                <a:latin typeface="p22-mackinac-pro" pitchFamily="34" charset="0"/>
                <a:ea typeface="p22-mackinac-pro" pitchFamily="34" charset="-122"/>
                <a:cs typeface="p22-mackinac-pro" pitchFamily="34" charset="-120"/>
              </a:rPr>
              <a:t>1</a:t>
            </a:r>
            <a:endParaRPr lang="en-US" sz="2172" dirty="0"/>
          </a:p>
        </p:txBody>
      </p:sp>
      <p:sp>
        <p:nvSpPr>
          <p:cNvPr id="10" name="Text 6"/>
          <p:cNvSpPr/>
          <p:nvPr/>
        </p:nvSpPr>
        <p:spPr>
          <a:xfrm>
            <a:off x="4005382" y="3839528"/>
            <a:ext cx="2298502" cy="287298"/>
          </a:xfrm>
          <a:prstGeom prst="rect">
            <a:avLst/>
          </a:prstGeom>
          <a:noFill/>
          <a:ln/>
        </p:spPr>
        <p:txBody>
          <a:bodyPr wrap="none" rtlCol="0" anchor="t"/>
          <a:lstStyle/>
          <a:p>
            <a:pPr marL="0" indent="0" algn="r">
              <a:lnSpc>
                <a:spcPts val="2262"/>
              </a:lnSpc>
              <a:buNone/>
            </a:pPr>
            <a:r>
              <a:rPr lang="en-US" sz="1810" b="1" dirty="0">
                <a:solidFill>
                  <a:srgbClr val="272525"/>
                </a:solidFill>
                <a:latin typeface="p22-mackinac-pro" pitchFamily="34" charset="0"/>
                <a:ea typeface="p22-mackinac-pro" pitchFamily="34" charset="-122"/>
                <a:cs typeface="p22-mackinac-pro" pitchFamily="34" charset="-120"/>
              </a:rPr>
              <a:t>Optimization</a:t>
            </a:r>
            <a:endParaRPr lang="en-US" sz="1810" dirty="0"/>
          </a:p>
        </p:txBody>
      </p:sp>
      <p:sp>
        <p:nvSpPr>
          <p:cNvPr id="11" name="Text 7"/>
          <p:cNvSpPr/>
          <p:nvPr/>
        </p:nvSpPr>
        <p:spPr>
          <a:xfrm>
            <a:off x="2947868" y="4237077"/>
            <a:ext cx="3356015" cy="1176337"/>
          </a:xfrm>
          <a:prstGeom prst="rect">
            <a:avLst/>
          </a:prstGeom>
          <a:noFill/>
          <a:ln/>
        </p:spPr>
        <p:txBody>
          <a:bodyPr wrap="square" rtlCol="0" anchor="t"/>
          <a:lstStyle/>
          <a:p>
            <a:pPr marL="0" indent="0" algn="r">
              <a:lnSpc>
                <a:spcPts val="2317"/>
              </a:lnSpc>
              <a:buNone/>
            </a:pPr>
            <a:r>
              <a:rPr lang="en-US" sz="1448" dirty="0">
                <a:solidFill>
                  <a:srgbClr val="272525"/>
                </a:solidFill>
                <a:latin typeface="Eudoxus Sans" pitchFamily="34" charset="0"/>
                <a:ea typeface="Eudoxus Sans" pitchFamily="34" charset="-122"/>
                <a:cs typeface="Eudoxus Sans" pitchFamily="34" charset="-120"/>
              </a:rPr>
              <a:t>Further optimize the fabrication process to improve the performance and reliability of the memristor devices.</a:t>
            </a:r>
            <a:endParaRPr lang="en-US" sz="1448" dirty="0"/>
          </a:p>
        </p:txBody>
      </p:sp>
      <p:sp>
        <p:nvSpPr>
          <p:cNvPr id="12" name="Shape 8"/>
          <p:cNvSpPr/>
          <p:nvPr/>
        </p:nvSpPr>
        <p:spPr>
          <a:xfrm>
            <a:off x="7522071" y="4907042"/>
            <a:ext cx="643533" cy="36671"/>
          </a:xfrm>
          <a:prstGeom prst="roundRect">
            <a:avLst>
              <a:gd name="adj" fmla="val 225655"/>
            </a:avLst>
          </a:prstGeom>
          <a:solidFill>
            <a:srgbClr val="B2D4E5"/>
          </a:solidFill>
          <a:ln/>
        </p:spPr>
        <p:txBody>
          <a:bodyPr/>
          <a:lstStyle/>
          <a:p>
            <a:endParaRPr lang="en-IN"/>
          </a:p>
        </p:txBody>
      </p:sp>
      <p:sp>
        <p:nvSpPr>
          <p:cNvPr id="13" name="Shape 9"/>
          <p:cNvSpPr/>
          <p:nvPr/>
        </p:nvSpPr>
        <p:spPr>
          <a:xfrm>
            <a:off x="7108329" y="4718566"/>
            <a:ext cx="413742" cy="413742"/>
          </a:xfrm>
          <a:prstGeom prst="roundRect">
            <a:avLst>
              <a:gd name="adj" fmla="val 20000"/>
            </a:avLst>
          </a:prstGeom>
          <a:solidFill>
            <a:srgbClr val="CCEEFF"/>
          </a:solidFill>
          <a:ln w="7620">
            <a:solidFill>
              <a:srgbClr val="B2D4E5"/>
            </a:solidFill>
            <a:prstDash val="solid"/>
          </a:ln>
        </p:spPr>
        <p:txBody>
          <a:bodyPr/>
          <a:lstStyle/>
          <a:p>
            <a:endParaRPr lang="en-IN"/>
          </a:p>
        </p:txBody>
      </p:sp>
      <p:sp>
        <p:nvSpPr>
          <p:cNvPr id="14" name="Text 10"/>
          <p:cNvSpPr/>
          <p:nvPr/>
        </p:nvSpPr>
        <p:spPr>
          <a:xfrm>
            <a:off x="7234892" y="4752975"/>
            <a:ext cx="160496" cy="344805"/>
          </a:xfrm>
          <a:prstGeom prst="rect">
            <a:avLst/>
          </a:prstGeom>
          <a:noFill/>
          <a:ln/>
        </p:spPr>
        <p:txBody>
          <a:bodyPr wrap="none" rtlCol="0" anchor="t"/>
          <a:lstStyle/>
          <a:p>
            <a:pPr marL="0" indent="0" algn="ctr">
              <a:lnSpc>
                <a:spcPts val="2715"/>
              </a:lnSpc>
              <a:buNone/>
            </a:pPr>
            <a:r>
              <a:rPr lang="en-US" sz="2172" b="1" dirty="0">
                <a:solidFill>
                  <a:srgbClr val="272525"/>
                </a:solidFill>
                <a:latin typeface="p22-mackinac-pro" pitchFamily="34" charset="0"/>
                <a:ea typeface="p22-mackinac-pro" pitchFamily="34" charset="-122"/>
                <a:cs typeface="p22-mackinac-pro" pitchFamily="34" charset="-120"/>
              </a:rPr>
              <a:t>2</a:t>
            </a:r>
            <a:endParaRPr lang="en-US" sz="2172" dirty="0"/>
          </a:p>
        </p:txBody>
      </p:sp>
      <p:sp>
        <p:nvSpPr>
          <p:cNvPr id="15" name="Text 11"/>
          <p:cNvSpPr/>
          <p:nvPr/>
        </p:nvSpPr>
        <p:spPr>
          <a:xfrm>
            <a:off x="8326517" y="4758809"/>
            <a:ext cx="2298502" cy="287298"/>
          </a:xfrm>
          <a:prstGeom prst="rect">
            <a:avLst/>
          </a:prstGeom>
          <a:noFill/>
          <a:ln/>
        </p:spPr>
        <p:txBody>
          <a:bodyPr wrap="none" rtlCol="0" anchor="t"/>
          <a:lstStyle/>
          <a:p>
            <a:pPr marL="0" indent="0" algn="l">
              <a:lnSpc>
                <a:spcPts val="2262"/>
              </a:lnSpc>
              <a:buNone/>
            </a:pPr>
            <a:r>
              <a:rPr lang="en-US" sz="1810" b="1" dirty="0">
                <a:solidFill>
                  <a:srgbClr val="272525"/>
                </a:solidFill>
                <a:latin typeface="p22-mackinac-pro" pitchFamily="34" charset="0"/>
                <a:ea typeface="p22-mackinac-pro" pitchFamily="34" charset="-122"/>
                <a:cs typeface="p22-mackinac-pro" pitchFamily="34" charset="-120"/>
              </a:rPr>
              <a:t>Scalability</a:t>
            </a:r>
            <a:endParaRPr lang="en-US" sz="1810" dirty="0"/>
          </a:p>
        </p:txBody>
      </p:sp>
      <p:sp>
        <p:nvSpPr>
          <p:cNvPr id="16" name="Text 12"/>
          <p:cNvSpPr/>
          <p:nvPr/>
        </p:nvSpPr>
        <p:spPr>
          <a:xfrm>
            <a:off x="8326517" y="5156359"/>
            <a:ext cx="3356015" cy="1176337"/>
          </a:xfrm>
          <a:prstGeom prst="rect">
            <a:avLst/>
          </a:prstGeom>
          <a:noFill/>
          <a:ln/>
        </p:spPr>
        <p:txBody>
          <a:bodyPr wrap="square" rtlCol="0" anchor="t"/>
          <a:lstStyle/>
          <a:p>
            <a:pPr marL="0" indent="0" algn="l">
              <a:lnSpc>
                <a:spcPts val="2317"/>
              </a:lnSpc>
              <a:buNone/>
            </a:pPr>
            <a:r>
              <a:rPr lang="en-US" sz="1448" dirty="0">
                <a:solidFill>
                  <a:srgbClr val="272525"/>
                </a:solidFill>
                <a:latin typeface="Eudoxus Sans" pitchFamily="34" charset="0"/>
                <a:ea typeface="Eudoxus Sans" pitchFamily="34" charset="-122"/>
                <a:cs typeface="Eudoxus Sans" pitchFamily="34" charset="-120"/>
              </a:rPr>
              <a:t>Investigate the scalability of the memristor technology and explore its potential for integration into larger circuit systems.</a:t>
            </a:r>
            <a:endParaRPr lang="en-US" sz="1448" dirty="0"/>
          </a:p>
        </p:txBody>
      </p:sp>
      <p:sp>
        <p:nvSpPr>
          <p:cNvPr id="17" name="Shape 13"/>
          <p:cNvSpPr/>
          <p:nvPr/>
        </p:nvSpPr>
        <p:spPr>
          <a:xfrm>
            <a:off x="6464796" y="6113145"/>
            <a:ext cx="643533" cy="36671"/>
          </a:xfrm>
          <a:prstGeom prst="roundRect">
            <a:avLst>
              <a:gd name="adj" fmla="val 225655"/>
            </a:avLst>
          </a:prstGeom>
          <a:solidFill>
            <a:srgbClr val="B2D4E5"/>
          </a:solidFill>
          <a:ln/>
        </p:spPr>
        <p:txBody>
          <a:bodyPr/>
          <a:lstStyle/>
          <a:p>
            <a:endParaRPr lang="en-IN"/>
          </a:p>
        </p:txBody>
      </p:sp>
      <p:sp>
        <p:nvSpPr>
          <p:cNvPr id="18" name="Shape 14"/>
          <p:cNvSpPr/>
          <p:nvPr/>
        </p:nvSpPr>
        <p:spPr>
          <a:xfrm>
            <a:off x="7108329" y="5924669"/>
            <a:ext cx="413742" cy="413742"/>
          </a:xfrm>
          <a:prstGeom prst="roundRect">
            <a:avLst>
              <a:gd name="adj" fmla="val 20000"/>
            </a:avLst>
          </a:prstGeom>
          <a:solidFill>
            <a:srgbClr val="CCEEFF"/>
          </a:solidFill>
          <a:ln w="7620">
            <a:solidFill>
              <a:srgbClr val="B2D4E5"/>
            </a:solidFill>
            <a:prstDash val="solid"/>
          </a:ln>
        </p:spPr>
        <p:txBody>
          <a:bodyPr/>
          <a:lstStyle/>
          <a:p>
            <a:endParaRPr lang="en-IN"/>
          </a:p>
        </p:txBody>
      </p:sp>
      <p:sp>
        <p:nvSpPr>
          <p:cNvPr id="19" name="Text 15"/>
          <p:cNvSpPr/>
          <p:nvPr/>
        </p:nvSpPr>
        <p:spPr>
          <a:xfrm>
            <a:off x="7232511" y="5959078"/>
            <a:ext cx="165259" cy="344805"/>
          </a:xfrm>
          <a:prstGeom prst="rect">
            <a:avLst/>
          </a:prstGeom>
          <a:noFill/>
          <a:ln/>
        </p:spPr>
        <p:txBody>
          <a:bodyPr wrap="none" rtlCol="0" anchor="t"/>
          <a:lstStyle/>
          <a:p>
            <a:pPr marL="0" indent="0" algn="ctr">
              <a:lnSpc>
                <a:spcPts val="2715"/>
              </a:lnSpc>
              <a:buNone/>
            </a:pPr>
            <a:r>
              <a:rPr lang="en-US" sz="2172" b="1" dirty="0">
                <a:solidFill>
                  <a:srgbClr val="272525"/>
                </a:solidFill>
                <a:latin typeface="p22-mackinac-pro" pitchFamily="34" charset="0"/>
                <a:ea typeface="p22-mackinac-pro" pitchFamily="34" charset="-122"/>
                <a:cs typeface="p22-mackinac-pro" pitchFamily="34" charset="-120"/>
              </a:rPr>
              <a:t>3</a:t>
            </a:r>
            <a:endParaRPr lang="en-US" sz="2172" dirty="0"/>
          </a:p>
        </p:txBody>
      </p:sp>
      <p:sp>
        <p:nvSpPr>
          <p:cNvPr id="20" name="Text 16"/>
          <p:cNvSpPr/>
          <p:nvPr/>
        </p:nvSpPr>
        <p:spPr>
          <a:xfrm>
            <a:off x="4005382" y="5964912"/>
            <a:ext cx="2298502" cy="287298"/>
          </a:xfrm>
          <a:prstGeom prst="rect">
            <a:avLst/>
          </a:prstGeom>
          <a:noFill/>
          <a:ln/>
        </p:spPr>
        <p:txBody>
          <a:bodyPr wrap="none" rtlCol="0" anchor="t"/>
          <a:lstStyle/>
          <a:p>
            <a:pPr marL="0" indent="0" algn="r">
              <a:lnSpc>
                <a:spcPts val="2262"/>
              </a:lnSpc>
              <a:buNone/>
            </a:pPr>
            <a:r>
              <a:rPr lang="en-US" sz="1810" b="1" dirty="0">
                <a:solidFill>
                  <a:srgbClr val="272525"/>
                </a:solidFill>
                <a:latin typeface="p22-mackinac-pro" pitchFamily="34" charset="0"/>
                <a:ea typeface="p22-mackinac-pro" pitchFamily="34" charset="-122"/>
                <a:cs typeface="p22-mackinac-pro" pitchFamily="34" charset="-120"/>
              </a:rPr>
              <a:t>Novel Applications</a:t>
            </a:r>
            <a:endParaRPr lang="en-US" sz="1810" dirty="0"/>
          </a:p>
        </p:txBody>
      </p:sp>
      <p:sp>
        <p:nvSpPr>
          <p:cNvPr id="21" name="Text 17"/>
          <p:cNvSpPr/>
          <p:nvPr/>
        </p:nvSpPr>
        <p:spPr>
          <a:xfrm>
            <a:off x="2947868" y="6362462"/>
            <a:ext cx="3356015" cy="1176337"/>
          </a:xfrm>
          <a:prstGeom prst="rect">
            <a:avLst/>
          </a:prstGeom>
          <a:noFill/>
          <a:ln/>
        </p:spPr>
        <p:txBody>
          <a:bodyPr wrap="square" rtlCol="0" anchor="t"/>
          <a:lstStyle/>
          <a:p>
            <a:pPr marL="0" indent="0" algn="r">
              <a:lnSpc>
                <a:spcPts val="2317"/>
              </a:lnSpc>
              <a:buNone/>
            </a:pPr>
            <a:r>
              <a:rPr lang="en-US" sz="1448" dirty="0">
                <a:solidFill>
                  <a:srgbClr val="272525"/>
                </a:solidFill>
                <a:latin typeface="Eudoxus Sans" pitchFamily="34" charset="0"/>
                <a:ea typeface="Eudoxus Sans" pitchFamily="34" charset="-122"/>
                <a:cs typeface="Eudoxus Sans" pitchFamily="34" charset="-120"/>
              </a:rPr>
              <a:t>Explore novel applications of memristors, such as in neuromorphic computing and energy-efficient data storage.</a:t>
            </a:r>
            <a:endParaRPr lang="en-US" sz="1448"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933"/>
            <a:ext cx="14630400" cy="8229600"/>
          </a:xfrm>
          <a:prstGeom prst="rect">
            <a:avLst/>
          </a:prstGeom>
          <a:solidFill>
            <a:srgbClr val="FFFFFF">
              <a:alpha val="75000"/>
            </a:srgbClr>
          </a:solidFill>
          <a:ln/>
        </p:spPr>
        <p:txBody>
          <a:bodyPr/>
          <a:lstStyle/>
          <a:p>
            <a:endParaRPr lang="en-IN"/>
          </a:p>
        </p:txBody>
      </p:sp>
      <p:sp>
        <p:nvSpPr>
          <p:cNvPr id="5" name="Text 1"/>
          <p:cNvSpPr/>
          <p:nvPr/>
        </p:nvSpPr>
        <p:spPr>
          <a:xfrm>
            <a:off x="5468197" y="3420427"/>
            <a:ext cx="5554980" cy="694373"/>
          </a:xfrm>
          <a:prstGeom prst="rect">
            <a:avLst/>
          </a:prstGeom>
          <a:noFill/>
          <a:ln/>
        </p:spPr>
        <p:txBody>
          <a:bodyPr wrap="none" rtlCol="0" anchor="t"/>
          <a:lstStyle/>
          <a:p>
            <a:pPr marL="0" indent="0">
              <a:lnSpc>
                <a:spcPts val="5468"/>
              </a:lnSpc>
              <a:buNone/>
            </a:pPr>
            <a:r>
              <a:rPr lang="en-US" sz="6000" b="1" dirty="0">
                <a:solidFill>
                  <a:srgbClr val="000000"/>
                </a:solidFill>
                <a:latin typeface="p22-mackinac-pro" pitchFamily="34" charset="0"/>
                <a:ea typeface="p22-mackinac-pro" pitchFamily="34" charset="-122"/>
              </a:rPr>
              <a:t>Thank You</a:t>
            </a:r>
            <a:endParaRPr lang="en-US" sz="6000" dirty="0"/>
          </a:p>
        </p:txBody>
      </p:sp>
      <p:sp>
        <p:nvSpPr>
          <p:cNvPr id="6" name="Text 2"/>
          <p:cNvSpPr/>
          <p:nvPr/>
        </p:nvSpPr>
        <p:spPr>
          <a:xfrm>
            <a:off x="782399" y="1574800"/>
            <a:ext cx="13373868" cy="6180667"/>
          </a:xfrm>
          <a:prstGeom prst="rect">
            <a:avLst/>
          </a:prstGeom>
          <a:noFill/>
          <a:ln/>
        </p:spPr>
        <p:txBody>
          <a:bodyPr wrap="square" rtlCol="0" anchor="t"/>
          <a:lstStyle/>
          <a:p>
            <a:pPr marL="0" indent="0">
              <a:lnSpc>
                <a:spcPts val="2799"/>
              </a:lnSpc>
              <a:buNone/>
            </a:pPr>
            <a:endParaRPr lang="en-US" sz="4000" dirty="0"/>
          </a:p>
        </p:txBody>
      </p:sp>
    </p:spTree>
    <p:extLst>
      <p:ext uri="{BB962C8B-B14F-4D97-AF65-F5344CB8AC3E}">
        <p14:creationId xmlns:p14="http://schemas.microsoft.com/office/powerpoint/2010/main" val="1665820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933"/>
            <a:ext cx="14630400" cy="8229600"/>
          </a:xfrm>
          <a:prstGeom prst="rect">
            <a:avLst/>
          </a:prstGeom>
          <a:solidFill>
            <a:srgbClr val="FFFFFF">
              <a:alpha val="75000"/>
            </a:srgbClr>
          </a:solidFill>
          <a:ln/>
        </p:spPr>
        <p:txBody>
          <a:bodyPr/>
          <a:lstStyle/>
          <a:p>
            <a:endParaRPr lang="en-IN"/>
          </a:p>
        </p:txBody>
      </p:sp>
      <p:sp>
        <p:nvSpPr>
          <p:cNvPr id="5" name="Text 1"/>
          <p:cNvSpPr/>
          <p:nvPr/>
        </p:nvSpPr>
        <p:spPr>
          <a:xfrm>
            <a:off x="985599" y="319470"/>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Abstract</a:t>
            </a:r>
            <a:endParaRPr lang="en-US" sz="4374" dirty="0"/>
          </a:p>
        </p:txBody>
      </p:sp>
      <p:sp>
        <p:nvSpPr>
          <p:cNvPr id="6" name="Text 2"/>
          <p:cNvSpPr/>
          <p:nvPr/>
        </p:nvSpPr>
        <p:spPr>
          <a:xfrm>
            <a:off x="782399" y="1836892"/>
            <a:ext cx="13373868" cy="6439087"/>
          </a:xfrm>
          <a:prstGeom prst="rect">
            <a:avLst/>
          </a:prstGeom>
          <a:noFill/>
          <a:ln/>
        </p:spPr>
        <p:txBody>
          <a:bodyPr wrap="square" rtlCol="0" anchor="t"/>
          <a:lstStyle/>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 This work investigates the fabrication and characterization of</a:t>
            </a:r>
          </a:p>
          <a:p>
            <a:pPr marL="0" indent="0">
              <a:lnSpc>
                <a:spcPts val="2799"/>
              </a:lnSpc>
              <a:buNone/>
            </a:pPr>
            <a:endParaRPr lang="en-US" sz="4000" dirty="0">
              <a:solidFill>
                <a:srgbClr val="272525"/>
              </a:solidFill>
              <a:latin typeface="Eudoxus Sans" pitchFamily="34" charset="0"/>
              <a:ea typeface="Eudoxus Sans" pitchFamily="34" charset="-122"/>
              <a:cs typeface="Eudoxus Sans" pitchFamily="34" charset="-120"/>
            </a:endParaRP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 V2O5 and WO3 thin film memristors. The materials are</a:t>
            </a:r>
          </a:p>
          <a:p>
            <a:pPr marL="0" indent="0">
              <a:lnSpc>
                <a:spcPts val="2799"/>
              </a:lnSpc>
              <a:buNone/>
            </a:pPr>
            <a:endParaRPr lang="en-US" sz="4000" dirty="0">
              <a:solidFill>
                <a:srgbClr val="272525"/>
              </a:solidFill>
              <a:latin typeface="Eudoxus Sans" pitchFamily="34" charset="0"/>
              <a:ea typeface="Eudoxus Sans" pitchFamily="34" charset="-122"/>
              <a:cs typeface="Eudoxus Sans" pitchFamily="34" charset="-120"/>
            </a:endParaRP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 deposited using advanced techniques and their resistive</a:t>
            </a:r>
          </a:p>
          <a:p>
            <a:pPr marL="0" indent="0">
              <a:lnSpc>
                <a:spcPts val="2799"/>
              </a:lnSpc>
              <a:buNone/>
            </a:pPr>
            <a:endParaRPr lang="en-US" sz="4000" dirty="0">
              <a:solidFill>
                <a:srgbClr val="272525"/>
              </a:solidFill>
              <a:latin typeface="Eudoxus Sans" pitchFamily="34" charset="0"/>
              <a:ea typeface="Eudoxus Sans" pitchFamily="34" charset="-122"/>
              <a:cs typeface="Eudoxus Sans" pitchFamily="34" charset="-120"/>
            </a:endParaRP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 switching behavior is analyzed in detail. The findings</a:t>
            </a:r>
          </a:p>
          <a:p>
            <a:pPr marL="0" indent="0">
              <a:lnSpc>
                <a:spcPts val="2799"/>
              </a:lnSpc>
              <a:buNone/>
            </a:pPr>
            <a:endParaRPr lang="en-US" sz="4000" dirty="0">
              <a:solidFill>
                <a:srgbClr val="272525"/>
              </a:solidFill>
              <a:latin typeface="Eudoxus Sans" pitchFamily="34" charset="0"/>
              <a:ea typeface="Eudoxus Sans" pitchFamily="34" charset="-122"/>
              <a:cs typeface="Eudoxus Sans" pitchFamily="34" charset="-120"/>
            </a:endParaRP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 demonstrate the potential of these metal oxides for n</a:t>
            </a:r>
          </a:p>
          <a:p>
            <a:pPr marL="0" indent="0">
              <a:lnSpc>
                <a:spcPts val="2799"/>
              </a:lnSpc>
              <a:buNone/>
            </a:pPr>
            <a:endParaRPr lang="en-US" sz="4000" dirty="0">
              <a:solidFill>
                <a:srgbClr val="272525"/>
              </a:solidFill>
              <a:latin typeface="Eudoxus Sans" pitchFamily="34" charset="0"/>
              <a:ea typeface="Eudoxus Sans" pitchFamily="34" charset="-122"/>
              <a:cs typeface="Eudoxus Sans" pitchFamily="34" charset="-120"/>
            </a:endParaRPr>
          </a:p>
          <a:p>
            <a:pPr marL="0" indent="0">
              <a:lnSpc>
                <a:spcPts val="2799"/>
              </a:lnSpc>
              <a:buNone/>
            </a:pPr>
            <a:r>
              <a:rPr lang="en-US" sz="4000" dirty="0">
                <a:solidFill>
                  <a:srgbClr val="272525"/>
                </a:solidFill>
                <a:latin typeface="Eudoxus Sans" pitchFamily="34" charset="0"/>
                <a:ea typeface="Eudoxus Sans" pitchFamily="34" charset="-122"/>
                <a:cs typeface="Eudoxus Sans" pitchFamily="34" charset="-120"/>
              </a:rPr>
              <a:t>ovel memory and neuromorphic computing applications.</a:t>
            </a:r>
          </a:p>
          <a:p>
            <a:pPr marL="0" indent="0">
              <a:lnSpc>
                <a:spcPts val="2799"/>
              </a:lnSpc>
              <a:buNone/>
            </a:pPr>
            <a:endParaRPr lang="en-US" sz="4000" dirty="0">
              <a:solidFill>
                <a:srgbClr val="272525"/>
              </a:solidFill>
              <a:latin typeface="Eudoxus Sans" pitchFamily="34" charset="0"/>
              <a:ea typeface="Eudoxus Sans" pitchFamily="34" charset="-122"/>
            </a:endParaRPr>
          </a:p>
          <a:p>
            <a:pPr marL="0" indent="0">
              <a:lnSpc>
                <a:spcPts val="2799"/>
              </a:lnSpc>
              <a:buNone/>
            </a:pPr>
            <a:endParaRPr lang="en-US" sz="4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5238393" y="1581574"/>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Introduction</a:t>
            </a:r>
            <a:endParaRPr lang="en-US" sz="4374" dirty="0"/>
          </a:p>
        </p:txBody>
      </p:sp>
      <p:sp>
        <p:nvSpPr>
          <p:cNvPr id="5" name="Text 2"/>
          <p:cNvSpPr/>
          <p:nvPr/>
        </p:nvSpPr>
        <p:spPr>
          <a:xfrm>
            <a:off x="1188330" y="3031899"/>
            <a:ext cx="12253740" cy="5237983"/>
          </a:xfrm>
          <a:prstGeom prst="rect">
            <a:avLst/>
          </a:prstGeom>
          <a:noFill/>
          <a:ln/>
        </p:spPr>
        <p:txBody>
          <a:bodyPr wrap="square" rtlCol="0" anchor="t"/>
          <a:lstStyle/>
          <a:p>
            <a:pPr marL="0" indent="0">
              <a:lnSpc>
                <a:spcPts val="2799"/>
              </a:lnSpc>
              <a:buNone/>
            </a:pPr>
            <a:r>
              <a:rPr lang="en-US" sz="3200" dirty="0">
                <a:solidFill>
                  <a:srgbClr val="272525"/>
                </a:solidFill>
                <a:latin typeface="Eudoxus Sans" pitchFamily="34" charset="0"/>
                <a:ea typeface="Eudoxus Sans" pitchFamily="34" charset="-122"/>
                <a:cs typeface="Eudoxus Sans" pitchFamily="34" charset="-120"/>
              </a:rPr>
              <a:t> Memristors are a unique class of electronic devices that can remember their past states and exhibit variable resistance based on the history of applied voltages and currents. This introduction explores the fundamental operating principles and recent advancements in memristor technology, setting the stage for the new findings presented in this work.</a:t>
            </a:r>
            <a:endParaRPr lang="en-US" sz="3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1342073"/>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Problem Statement</a:t>
            </a:r>
            <a:endParaRPr lang="en-US" sz="4374" dirty="0"/>
          </a:p>
        </p:txBody>
      </p:sp>
      <p:sp>
        <p:nvSpPr>
          <p:cNvPr id="6" name="Shape 2"/>
          <p:cNvSpPr/>
          <p:nvPr/>
        </p:nvSpPr>
        <p:spPr>
          <a:xfrm>
            <a:off x="4490799" y="2543294"/>
            <a:ext cx="499943" cy="499943"/>
          </a:xfrm>
          <a:prstGeom prst="roundRect">
            <a:avLst>
              <a:gd name="adj" fmla="val 20000"/>
            </a:avLst>
          </a:prstGeom>
          <a:solidFill>
            <a:srgbClr val="CCEEFF"/>
          </a:solidFill>
          <a:ln w="7620">
            <a:solidFill>
              <a:srgbClr val="B2D4E5"/>
            </a:solidFill>
            <a:prstDash val="solid"/>
          </a:ln>
        </p:spPr>
        <p:txBody>
          <a:bodyPr/>
          <a:lstStyle/>
          <a:p>
            <a:endParaRPr lang="en-IN"/>
          </a:p>
        </p:txBody>
      </p:sp>
      <p:sp>
        <p:nvSpPr>
          <p:cNvPr id="7" name="Text 3"/>
          <p:cNvSpPr/>
          <p:nvPr/>
        </p:nvSpPr>
        <p:spPr>
          <a:xfrm>
            <a:off x="4673084" y="2584966"/>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4"/>
          <p:cNvSpPr/>
          <p:nvPr/>
        </p:nvSpPr>
        <p:spPr>
          <a:xfrm>
            <a:off x="5212913" y="2619613"/>
            <a:ext cx="3820001"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Improving Memristor Performance</a:t>
            </a:r>
            <a:endParaRPr lang="en-US" sz="2187" dirty="0"/>
          </a:p>
        </p:txBody>
      </p:sp>
      <p:sp>
        <p:nvSpPr>
          <p:cNvPr id="9" name="Text 5"/>
          <p:cNvSpPr/>
          <p:nvPr/>
        </p:nvSpPr>
        <p:spPr>
          <a:xfrm>
            <a:off x="5212913" y="3447217"/>
            <a:ext cx="3820001"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Developing novel memristor materials and device structures to enhance key performance metrics such as switching speed, endurance, and energy efficiency.</a:t>
            </a:r>
            <a:endParaRPr lang="en-US" sz="1750" dirty="0"/>
          </a:p>
        </p:txBody>
      </p:sp>
      <p:sp>
        <p:nvSpPr>
          <p:cNvPr id="10" name="Shape 6"/>
          <p:cNvSpPr/>
          <p:nvPr/>
        </p:nvSpPr>
        <p:spPr>
          <a:xfrm>
            <a:off x="9255085" y="2543294"/>
            <a:ext cx="499943" cy="499943"/>
          </a:xfrm>
          <a:prstGeom prst="roundRect">
            <a:avLst>
              <a:gd name="adj" fmla="val 20000"/>
            </a:avLst>
          </a:prstGeom>
          <a:solidFill>
            <a:srgbClr val="CCEEFF"/>
          </a:solidFill>
          <a:ln w="7620">
            <a:solidFill>
              <a:srgbClr val="B2D4E5"/>
            </a:solidFill>
            <a:prstDash val="solid"/>
          </a:ln>
        </p:spPr>
        <p:txBody>
          <a:bodyPr/>
          <a:lstStyle/>
          <a:p>
            <a:endParaRPr lang="en-IN"/>
          </a:p>
        </p:txBody>
      </p:sp>
      <p:sp>
        <p:nvSpPr>
          <p:cNvPr id="11" name="Text 7"/>
          <p:cNvSpPr/>
          <p:nvPr/>
        </p:nvSpPr>
        <p:spPr>
          <a:xfrm>
            <a:off x="9407962" y="2584966"/>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2" name="Text 8"/>
          <p:cNvSpPr/>
          <p:nvPr/>
        </p:nvSpPr>
        <p:spPr>
          <a:xfrm>
            <a:off x="9977199" y="2619613"/>
            <a:ext cx="3820001"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Overcoming Fabrication Challenges</a:t>
            </a:r>
            <a:endParaRPr lang="en-US" sz="2187" dirty="0"/>
          </a:p>
        </p:txBody>
      </p:sp>
      <p:sp>
        <p:nvSpPr>
          <p:cNvPr id="13" name="Text 9"/>
          <p:cNvSpPr/>
          <p:nvPr/>
        </p:nvSpPr>
        <p:spPr>
          <a:xfrm>
            <a:off x="9977199" y="3447217"/>
            <a:ext cx="382000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Addressing the complexities in fabricating reliable and reproducible memristor devices at scale.</a:t>
            </a:r>
            <a:endParaRPr lang="en-US" sz="1750" dirty="0"/>
          </a:p>
        </p:txBody>
      </p:sp>
      <p:sp>
        <p:nvSpPr>
          <p:cNvPr id="14" name="Shape 10"/>
          <p:cNvSpPr/>
          <p:nvPr/>
        </p:nvSpPr>
        <p:spPr>
          <a:xfrm>
            <a:off x="4490799" y="5619988"/>
            <a:ext cx="499943" cy="499943"/>
          </a:xfrm>
          <a:prstGeom prst="roundRect">
            <a:avLst>
              <a:gd name="adj" fmla="val 20000"/>
            </a:avLst>
          </a:prstGeom>
          <a:solidFill>
            <a:srgbClr val="CCEEFF"/>
          </a:solidFill>
          <a:ln w="7620">
            <a:solidFill>
              <a:srgbClr val="B2D4E5"/>
            </a:solidFill>
            <a:prstDash val="solid"/>
          </a:ln>
        </p:spPr>
        <p:txBody>
          <a:bodyPr/>
          <a:lstStyle/>
          <a:p>
            <a:endParaRPr lang="en-IN"/>
          </a:p>
        </p:txBody>
      </p:sp>
      <p:sp>
        <p:nvSpPr>
          <p:cNvPr id="15" name="Text 11"/>
          <p:cNvSpPr/>
          <p:nvPr/>
        </p:nvSpPr>
        <p:spPr>
          <a:xfrm>
            <a:off x="4640937" y="5661660"/>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6" name="Text 12"/>
          <p:cNvSpPr/>
          <p:nvPr/>
        </p:nvSpPr>
        <p:spPr>
          <a:xfrm>
            <a:off x="5212913" y="5696307"/>
            <a:ext cx="3697248"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Enabling New Applications</a:t>
            </a:r>
            <a:endParaRPr lang="en-US" sz="2187" dirty="0"/>
          </a:p>
        </p:txBody>
      </p:sp>
      <p:sp>
        <p:nvSpPr>
          <p:cNvPr id="17" name="Text 13"/>
          <p:cNvSpPr/>
          <p:nvPr/>
        </p:nvSpPr>
        <p:spPr>
          <a:xfrm>
            <a:off x="5212913" y="6176724"/>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Exploring innovative applications of memristors in areas like neuromorphic computing, in-memory processing, and adaptive electronics.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sp>
        <p:nvSpPr>
          <p:cNvPr id="4" name="Text 1"/>
          <p:cNvSpPr/>
          <p:nvPr/>
        </p:nvSpPr>
        <p:spPr>
          <a:xfrm>
            <a:off x="2037993" y="1510070"/>
            <a:ext cx="8618577"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Methodology and New Findings</a:t>
            </a:r>
            <a:endParaRPr lang="en-US" sz="4374" dirty="0"/>
          </a:p>
        </p:txBody>
      </p:sp>
      <p:sp>
        <p:nvSpPr>
          <p:cNvPr id="5" name="Text 2"/>
          <p:cNvSpPr/>
          <p:nvPr/>
        </p:nvSpPr>
        <p:spPr>
          <a:xfrm>
            <a:off x="2037993" y="2759869"/>
            <a:ext cx="3041452"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Memristor Fabrication</a:t>
            </a:r>
            <a:endParaRPr lang="en-US" sz="2187" dirty="0"/>
          </a:p>
        </p:txBody>
      </p:sp>
      <p:sp>
        <p:nvSpPr>
          <p:cNvPr id="6" name="Text 3"/>
          <p:cNvSpPr/>
          <p:nvPr/>
        </p:nvSpPr>
        <p:spPr>
          <a:xfrm>
            <a:off x="2037993" y="3329226"/>
            <a:ext cx="3156347" cy="284321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V2O5 and WO3 thin films were deposited using advanced techniques like sputtering and atomic layer deposition. Precise control over film thickness, uniformity, and stoichiometry was achieved.</a:t>
            </a:r>
            <a:endParaRPr lang="en-US" sz="1750" dirty="0"/>
          </a:p>
        </p:txBody>
      </p:sp>
      <p:sp>
        <p:nvSpPr>
          <p:cNvPr id="7" name="Text 4"/>
          <p:cNvSpPr/>
          <p:nvPr/>
        </p:nvSpPr>
        <p:spPr>
          <a:xfrm>
            <a:off x="5743932" y="2759869"/>
            <a:ext cx="3156347" cy="694373"/>
          </a:xfrm>
          <a:prstGeom prst="rect">
            <a:avLst/>
          </a:prstGeom>
          <a:noFill/>
          <a:ln/>
        </p:spPr>
        <p:txBody>
          <a:bodyPr wrap="squar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Electrical Characterization</a:t>
            </a:r>
            <a:endParaRPr lang="en-US" sz="2187" dirty="0"/>
          </a:p>
        </p:txBody>
      </p:sp>
      <p:sp>
        <p:nvSpPr>
          <p:cNvPr id="8" name="Text 5"/>
          <p:cNvSpPr/>
          <p:nvPr/>
        </p:nvSpPr>
        <p:spPr>
          <a:xfrm>
            <a:off x="5743932" y="3676412"/>
            <a:ext cx="3156347" cy="284321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The memristors were subjected to comprehensive electrical testing, including DC sweeps, pulsed measurements, and endurance cycling. Novel switching mechanisms were observed and analyzed.</a:t>
            </a:r>
            <a:endParaRPr lang="en-US" sz="1750" dirty="0"/>
          </a:p>
        </p:txBody>
      </p:sp>
      <p:sp>
        <p:nvSpPr>
          <p:cNvPr id="9" name="Text 6"/>
          <p:cNvSpPr/>
          <p:nvPr/>
        </p:nvSpPr>
        <p:spPr>
          <a:xfrm>
            <a:off x="9449872" y="2759869"/>
            <a:ext cx="2805708"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Device Optimization</a:t>
            </a:r>
            <a:endParaRPr lang="en-US" sz="2187" dirty="0"/>
          </a:p>
        </p:txBody>
      </p:sp>
      <p:sp>
        <p:nvSpPr>
          <p:cNvPr id="10" name="Text 7"/>
          <p:cNvSpPr/>
          <p:nvPr/>
        </p:nvSpPr>
        <p:spPr>
          <a:xfrm>
            <a:off x="9449872" y="3329226"/>
            <a:ext cx="3156347"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Strategies were developed to improve key performance metrics through engineering of the metal-insulator-metal stack, electrode materials, and device geometry.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49008" y="747593"/>
            <a:ext cx="7166491" cy="659606"/>
          </a:xfrm>
          <a:prstGeom prst="rect">
            <a:avLst/>
          </a:prstGeom>
          <a:noFill/>
          <a:ln/>
        </p:spPr>
        <p:txBody>
          <a:bodyPr wrap="none" rtlCol="0" anchor="t"/>
          <a:lstStyle/>
          <a:p>
            <a:pPr marL="0" indent="0">
              <a:lnSpc>
                <a:spcPts val="5193"/>
              </a:lnSpc>
              <a:buNone/>
            </a:pPr>
            <a:r>
              <a:rPr lang="en-US" sz="4155" b="1" dirty="0">
                <a:solidFill>
                  <a:srgbClr val="000000"/>
                </a:solidFill>
                <a:latin typeface="p22-mackinac-pro" pitchFamily="34" charset="0"/>
                <a:ea typeface="p22-mackinac-pro" pitchFamily="34" charset="-122"/>
                <a:cs typeface="p22-mackinac-pro" pitchFamily="34" charset="-120"/>
              </a:rPr>
              <a:t>Memristor Characterization</a:t>
            </a:r>
            <a:endParaRPr lang="en-US" sz="4155" dirty="0"/>
          </a:p>
        </p:txBody>
      </p:sp>
      <p:sp>
        <p:nvSpPr>
          <p:cNvPr id="6" name="Shape 2"/>
          <p:cNvSpPr/>
          <p:nvPr/>
        </p:nvSpPr>
        <p:spPr>
          <a:xfrm>
            <a:off x="4744522" y="1723787"/>
            <a:ext cx="42148" cy="5758220"/>
          </a:xfrm>
          <a:prstGeom prst="roundRect">
            <a:avLst>
              <a:gd name="adj" fmla="val 225341"/>
            </a:avLst>
          </a:prstGeom>
          <a:solidFill>
            <a:srgbClr val="B2D4E5"/>
          </a:solidFill>
          <a:ln/>
        </p:spPr>
        <p:txBody>
          <a:bodyPr/>
          <a:lstStyle/>
          <a:p>
            <a:endParaRPr lang="en-IN"/>
          </a:p>
        </p:txBody>
      </p:sp>
      <p:sp>
        <p:nvSpPr>
          <p:cNvPr id="7" name="Shape 3"/>
          <p:cNvSpPr/>
          <p:nvPr/>
        </p:nvSpPr>
        <p:spPr>
          <a:xfrm>
            <a:off x="5003006" y="2104906"/>
            <a:ext cx="738664" cy="42148"/>
          </a:xfrm>
          <a:prstGeom prst="roundRect">
            <a:avLst>
              <a:gd name="adj" fmla="val 225341"/>
            </a:avLst>
          </a:prstGeom>
          <a:solidFill>
            <a:srgbClr val="B2D4E5"/>
          </a:solidFill>
          <a:ln/>
        </p:spPr>
        <p:txBody>
          <a:bodyPr/>
          <a:lstStyle/>
          <a:p>
            <a:endParaRPr lang="en-IN"/>
          </a:p>
        </p:txBody>
      </p:sp>
      <p:sp>
        <p:nvSpPr>
          <p:cNvPr id="8" name="Shape 4"/>
          <p:cNvSpPr/>
          <p:nvPr/>
        </p:nvSpPr>
        <p:spPr>
          <a:xfrm>
            <a:off x="4528185" y="1888688"/>
            <a:ext cx="474821" cy="474821"/>
          </a:xfrm>
          <a:prstGeom prst="roundRect">
            <a:avLst>
              <a:gd name="adj" fmla="val 20003"/>
            </a:avLst>
          </a:prstGeom>
          <a:solidFill>
            <a:srgbClr val="CCEEFF"/>
          </a:solidFill>
          <a:ln w="7620">
            <a:solidFill>
              <a:srgbClr val="B2D4E5"/>
            </a:solidFill>
            <a:prstDash val="solid"/>
          </a:ln>
        </p:spPr>
        <p:txBody>
          <a:bodyPr/>
          <a:lstStyle/>
          <a:p>
            <a:endParaRPr lang="en-IN"/>
          </a:p>
        </p:txBody>
      </p:sp>
      <p:sp>
        <p:nvSpPr>
          <p:cNvPr id="9" name="Text 5"/>
          <p:cNvSpPr/>
          <p:nvPr/>
        </p:nvSpPr>
        <p:spPr>
          <a:xfrm>
            <a:off x="4701302" y="1928217"/>
            <a:ext cx="128588" cy="395645"/>
          </a:xfrm>
          <a:prstGeom prst="rect">
            <a:avLst/>
          </a:prstGeom>
          <a:noFill/>
          <a:ln/>
        </p:spPr>
        <p:txBody>
          <a:bodyPr wrap="none" rtlCol="0" anchor="t"/>
          <a:lstStyle/>
          <a:p>
            <a:pPr marL="0" indent="0" algn="ctr">
              <a:lnSpc>
                <a:spcPts val="3116"/>
              </a:lnSpc>
              <a:buNone/>
            </a:pPr>
            <a:r>
              <a:rPr lang="en-US" sz="2493" b="1" dirty="0">
                <a:solidFill>
                  <a:srgbClr val="272525"/>
                </a:solidFill>
                <a:latin typeface="p22-mackinac-pro" pitchFamily="34" charset="0"/>
                <a:ea typeface="p22-mackinac-pro" pitchFamily="34" charset="-122"/>
                <a:cs typeface="p22-mackinac-pro" pitchFamily="34" charset="-120"/>
              </a:rPr>
              <a:t>1</a:t>
            </a:r>
            <a:endParaRPr lang="en-US" sz="2493" dirty="0"/>
          </a:p>
        </p:txBody>
      </p:sp>
      <p:sp>
        <p:nvSpPr>
          <p:cNvPr id="10" name="Text 6"/>
          <p:cNvSpPr/>
          <p:nvPr/>
        </p:nvSpPr>
        <p:spPr>
          <a:xfrm>
            <a:off x="5926336" y="1934766"/>
            <a:ext cx="2638187" cy="329803"/>
          </a:xfrm>
          <a:prstGeom prst="rect">
            <a:avLst/>
          </a:prstGeom>
          <a:noFill/>
          <a:ln/>
        </p:spPr>
        <p:txBody>
          <a:bodyPr wrap="none" rtlCol="0" anchor="t"/>
          <a:lstStyle/>
          <a:p>
            <a:pPr marL="0" indent="0" algn="l">
              <a:lnSpc>
                <a:spcPts val="2597"/>
              </a:lnSpc>
              <a:buNone/>
            </a:pPr>
            <a:r>
              <a:rPr lang="en-US" sz="2077" b="1" dirty="0">
                <a:solidFill>
                  <a:srgbClr val="272525"/>
                </a:solidFill>
                <a:latin typeface="p22-mackinac-pro" pitchFamily="34" charset="0"/>
                <a:ea typeface="p22-mackinac-pro" pitchFamily="34" charset="-122"/>
                <a:cs typeface="p22-mackinac-pro" pitchFamily="34" charset="-120"/>
              </a:rPr>
              <a:t>I-V Measurements</a:t>
            </a:r>
            <a:endParaRPr lang="en-US" sz="2077" dirty="0"/>
          </a:p>
        </p:txBody>
      </p:sp>
      <p:sp>
        <p:nvSpPr>
          <p:cNvPr id="11" name="Text 7"/>
          <p:cNvSpPr/>
          <p:nvPr/>
        </p:nvSpPr>
        <p:spPr>
          <a:xfrm>
            <a:off x="5926336" y="2391132"/>
            <a:ext cx="7912656" cy="1012984"/>
          </a:xfrm>
          <a:prstGeom prst="rect">
            <a:avLst/>
          </a:prstGeom>
          <a:noFill/>
          <a:ln/>
        </p:spPr>
        <p:txBody>
          <a:bodyPr wrap="square" rtlCol="0" anchor="t"/>
          <a:lstStyle/>
          <a:p>
            <a:pPr marL="0" indent="0" algn="l">
              <a:lnSpc>
                <a:spcPts val="2659"/>
              </a:lnSpc>
              <a:buNone/>
            </a:pPr>
            <a:r>
              <a:rPr lang="en-US" sz="1662" dirty="0">
                <a:solidFill>
                  <a:srgbClr val="272525"/>
                </a:solidFill>
                <a:latin typeface="Eudoxus Sans" pitchFamily="34" charset="0"/>
                <a:ea typeface="Eudoxus Sans" pitchFamily="34" charset="-122"/>
                <a:cs typeface="Eudoxus Sans" pitchFamily="34" charset="-120"/>
              </a:rPr>
              <a:t>Detailed current-voltage (I-V) characteristics were obtained to investigate the resistive switching behavior and underlying mechanisms of the memristor devices.</a:t>
            </a:r>
            <a:endParaRPr lang="en-US" sz="1662" dirty="0"/>
          </a:p>
        </p:txBody>
      </p:sp>
      <p:sp>
        <p:nvSpPr>
          <p:cNvPr id="12" name="Shape 8"/>
          <p:cNvSpPr/>
          <p:nvPr/>
        </p:nvSpPr>
        <p:spPr>
          <a:xfrm>
            <a:off x="5003006" y="4207192"/>
            <a:ext cx="738664" cy="42148"/>
          </a:xfrm>
          <a:prstGeom prst="roundRect">
            <a:avLst>
              <a:gd name="adj" fmla="val 225341"/>
            </a:avLst>
          </a:prstGeom>
          <a:solidFill>
            <a:srgbClr val="B2D4E5"/>
          </a:solidFill>
          <a:ln/>
        </p:spPr>
        <p:txBody>
          <a:bodyPr/>
          <a:lstStyle/>
          <a:p>
            <a:endParaRPr lang="en-IN"/>
          </a:p>
        </p:txBody>
      </p:sp>
      <p:sp>
        <p:nvSpPr>
          <p:cNvPr id="13" name="Shape 9"/>
          <p:cNvSpPr/>
          <p:nvPr/>
        </p:nvSpPr>
        <p:spPr>
          <a:xfrm>
            <a:off x="4528185" y="3990975"/>
            <a:ext cx="474821" cy="474821"/>
          </a:xfrm>
          <a:prstGeom prst="roundRect">
            <a:avLst>
              <a:gd name="adj" fmla="val 20003"/>
            </a:avLst>
          </a:prstGeom>
          <a:solidFill>
            <a:srgbClr val="CCEEFF"/>
          </a:solidFill>
          <a:ln w="7620">
            <a:solidFill>
              <a:srgbClr val="B2D4E5"/>
            </a:solidFill>
            <a:prstDash val="solid"/>
          </a:ln>
        </p:spPr>
        <p:txBody>
          <a:bodyPr/>
          <a:lstStyle/>
          <a:p>
            <a:endParaRPr lang="en-IN"/>
          </a:p>
        </p:txBody>
      </p:sp>
      <p:sp>
        <p:nvSpPr>
          <p:cNvPr id="14" name="Text 10"/>
          <p:cNvSpPr/>
          <p:nvPr/>
        </p:nvSpPr>
        <p:spPr>
          <a:xfrm>
            <a:off x="4673441" y="4030504"/>
            <a:ext cx="184190" cy="395645"/>
          </a:xfrm>
          <a:prstGeom prst="rect">
            <a:avLst/>
          </a:prstGeom>
          <a:noFill/>
          <a:ln/>
        </p:spPr>
        <p:txBody>
          <a:bodyPr wrap="none" rtlCol="0" anchor="t"/>
          <a:lstStyle/>
          <a:p>
            <a:pPr marL="0" indent="0" algn="ctr">
              <a:lnSpc>
                <a:spcPts val="3116"/>
              </a:lnSpc>
              <a:buNone/>
            </a:pPr>
            <a:r>
              <a:rPr lang="en-US" sz="2493" b="1" dirty="0">
                <a:solidFill>
                  <a:srgbClr val="272525"/>
                </a:solidFill>
                <a:latin typeface="p22-mackinac-pro" pitchFamily="34" charset="0"/>
                <a:ea typeface="p22-mackinac-pro" pitchFamily="34" charset="-122"/>
                <a:cs typeface="p22-mackinac-pro" pitchFamily="34" charset="-120"/>
              </a:rPr>
              <a:t>2</a:t>
            </a:r>
            <a:endParaRPr lang="en-US" sz="2493" dirty="0"/>
          </a:p>
        </p:txBody>
      </p:sp>
      <p:sp>
        <p:nvSpPr>
          <p:cNvPr id="15" name="Text 11"/>
          <p:cNvSpPr/>
          <p:nvPr/>
        </p:nvSpPr>
        <p:spPr>
          <a:xfrm>
            <a:off x="5926336" y="4037052"/>
            <a:ext cx="2638187" cy="329803"/>
          </a:xfrm>
          <a:prstGeom prst="rect">
            <a:avLst/>
          </a:prstGeom>
          <a:noFill/>
          <a:ln/>
        </p:spPr>
        <p:txBody>
          <a:bodyPr wrap="none" rtlCol="0" anchor="t"/>
          <a:lstStyle/>
          <a:p>
            <a:pPr marL="0" indent="0" algn="l">
              <a:lnSpc>
                <a:spcPts val="2597"/>
              </a:lnSpc>
              <a:buNone/>
            </a:pPr>
            <a:r>
              <a:rPr lang="en-US" sz="2077" b="1" dirty="0">
                <a:solidFill>
                  <a:srgbClr val="272525"/>
                </a:solidFill>
                <a:latin typeface="p22-mackinac-pro" pitchFamily="34" charset="0"/>
                <a:ea typeface="p22-mackinac-pro" pitchFamily="34" charset="-122"/>
                <a:cs typeface="p22-mackinac-pro" pitchFamily="34" charset="-120"/>
              </a:rPr>
              <a:t>Endurance Testing</a:t>
            </a:r>
            <a:endParaRPr lang="en-US" sz="2077" dirty="0"/>
          </a:p>
        </p:txBody>
      </p:sp>
      <p:sp>
        <p:nvSpPr>
          <p:cNvPr id="16" name="Text 12"/>
          <p:cNvSpPr/>
          <p:nvPr/>
        </p:nvSpPr>
        <p:spPr>
          <a:xfrm>
            <a:off x="5926336" y="4493419"/>
            <a:ext cx="7912656" cy="1012984"/>
          </a:xfrm>
          <a:prstGeom prst="rect">
            <a:avLst/>
          </a:prstGeom>
          <a:noFill/>
          <a:ln/>
        </p:spPr>
        <p:txBody>
          <a:bodyPr wrap="square" rtlCol="0" anchor="t"/>
          <a:lstStyle/>
          <a:p>
            <a:pPr marL="0" indent="0" algn="l">
              <a:lnSpc>
                <a:spcPts val="2659"/>
              </a:lnSpc>
              <a:buNone/>
            </a:pPr>
            <a:r>
              <a:rPr lang="en-US" sz="1662" dirty="0">
                <a:solidFill>
                  <a:srgbClr val="272525"/>
                </a:solidFill>
                <a:latin typeface="Eudoxus Sans" pitchFamily="34" charset="0"/>
                <a:ea typeface="Eudoxus Sans" pitchFamily="34" charset="-122"/>
                <a:cs typeface="Eudoxus Sans" pitchFamily="34" charset="-120"/>
              </a:rPr>
              <a:t>The devices were subjected to extensive endurance tests to assess their reliability and stability under repeated switching cycles, crucial for practical applications.</a:t>
            </a:r>
            <a:endParaRPr lang="en-US" sz="1662" dirty="0"/>
          </a:p>
        </p:txBody>
      </p:sp>
      <p:sp>
        <p:nvSpPr>
          <p:cNvPr id="17" name="Shape 13"/>
          <p:cNvSpPr/>
          <p:nvPr/>
        </p:nvSpPr>
        <p:spPr>
          <a:xfrm>
            <a:off x="5003006" y="6309479"/>
            <a:ext cx="738664" cy="42148"/>
          </a:xfrm>
          <a:prstGeom prst="roundRect">
            <a:avLst>
              <a:gd name="adj" fmla="val 225341"/>
            </a:avLst>
          </a:prstGeom>
          <a:solidFill>
            <a:srgbClr val="B2D4E5"/>
          </a:solidFill>
          <a:ln/>
        </p:spPr>
        <p:txBody>
          <a:bodyPr/>
          <a:lstStyle/>
          <a:p>
            <a:endParaRPr lang="en-IN"/>
          </a:p>
        </p:txBody>
      </p:sp>
      <p:sp>
        <p:nvSpPr>
          <p:cNvPr id="18" name="Shape 14"/>
          <p:cNvSpPr/>
          <p:nvPr/>
        </p:nvSpPr>
        <p:spPr>
          <a:xfrm>
            <a:off x="4528185" y="6093262"/>
            <a:ext cx="474821" cy="474821"/>
          </a:xfrm>
          <a:prstGeom prst="roundRect">
            <a:avLst>
              <a:gd name="adj" fmla="val 20003"/>
            </a:avLst>
          </a:prstGeom>
          <a:solidFill>
            <a:srgbClr val="CCEEFF"/>
          </a:solidFill>
          <a:ln w="7620">
            <a:solidFill>
              <a:srgbClr val="B2D4E5"/>
            </a:solidFill>
            <a:prstDash val="solid"/>
          </a:ln>
        </p:spPr>
        <p:txBody>
          <a:bodyPr/>
          <a:lstStyle/>
          <a:p>
            <a:endParaRPr lang="en-IN"/>
          </a:p>
        </p:txBody>
      </p:sp>
      <p:sp>
        <p:nvSpPr>
          <p:cNvPr id="19" name="Text 15"/>
          <p:cNvSpPr/>
          <p:nvPr/>
        </p:nvSpPr>
        <p:spPr>
          <a:xfrm>
            <a:off x="4670703" y="6132790"/>
            <a:ext cx="189667" cy="395645"/>
          </a:xfrm>
          <a:prstGeom prst="rect">
            <a:avLst/>
          </a:prstGeom>
          <a:noFill/>
          <a:ln/>
        </p:spPr>
        <p:txBody>
          <a:bodyPr wrap="none" rtlCol="0" anchor="t"/>
          <a:lstStyle/>
          <a:p>
            <a:pPr marL="0" indent="0" algn="ctr">
              <a:lnSpc>
                <a:spcPts val="3116"/>
              </a:lnSpc>
              <a:buNone/>
            </a:pPr>
            <a:r>
              <a:rPr lang="en-US" sz="2493" b="1" dirty="0">
                <a:solidFill>
                  <a:srgbClr val="272525"/>
                </a:solidFill>
                <a:latin typeface="p22-mackinac-pro" pitchFamily="34" charset="0"/>
                <a:ea typeface="p22-mackinac-pro" pitchFamily="34" charset="-122"/>
                <a:cs typeface="p22-mackinac-pro" pitchFamily="34" charset="-120"/>
              </a:rPr>
              <a:t>3</a:t>
            </a:r>
            <a:endParaRPr lang="en-US" sz="2493" dirty="0"/>
          </a:p>
        </p:txBody>
      </p:sp>
      <p:sp>
        <p:nvSpPr>
          <p:cNvPr id="20" name="Text 16"/>
          <p:cNvSpPr/>
          <p:nvPr/>
        </p:nvSpPr>
        <p:spPr>
          <a:xfrm>
            <a:off x="5926336" y="6139339"/>
            <a:ext cx="2749153" cy="329803"/>
          </a:xfrm>
          <a:prstGeom prst="rect">
            <a:avLst/>
          </a:prstGeom>
          <a:noFill/>
          <a:ln/>
        </p:spPr>
        <p:txBody>
          <a:bodyPr wrap="none" rtlCol="0" anchor="t"/>
          <a:lstStyle/>
          <a:p>
            <a:pPr marL="0" indent="0" algn="l">
              <a:lnSpc>
                <a:spcPts val="2597"/>
              </a:lnSpc>
              <a:buNone/>
            </a:pPr>
            <a:r>
              <a:rPr lang="en-US" sz="2077" b="1" dirty="0">
                <a:solidFill>
                  <a:srgbClr val="272525"/>
                </a:solidFill>
                <a:latin typeface="p22-mackinac-pro" pitchFamily="34" charset="0"/>
                <a:ea typeface="p22-mackinac-pro" pitchFamily="34" charset="-122"/>
                <a:cs typeface="p22-mackinac-pro" pitchFamily="34" charset="-120"/>
              </a:rPr>
              <a:t>Retention Evaluation</a:t>
            </a:r>
            <a:endParaRPr lang="en-US" sz="2077" dirty="0"/>
          </a:p>
        </p:txBody>
      </p:sp>
      <p:sp>
        <p:nvSpPr>
          <p:cNvPr id="21" name="Text 17"/>
          <p:cNvSpPr/>
          <p:nvPr/>
        </p:nvSpPr>
        <p:spPr>
          <a:xfrm>
            <a:off x="5926336" y="6595705"/>
            <a:ext cx="7912656" cy="675323"/>
          </a:xfrm>
          <a:prstGeom prst="rect">
            <a:avLst/>
          </a:prstGeom>
          <a:noFill/>
          <a:ln/>
        </p:spPr>
        <p:txBody>
          <a:bodyPr wrap="square" rtlCol="0" anchor="t"/>
          <a:lstStyle/>
          <a:p>
            <a:pPr marL="0" indent="0" algn="l">
              <a:lnSpc>
                <a:spcPts val="2659"/>
              </a:lnSpc>
              <a:buNone/>
            </a:pPr>
            <a:r>
              <a:rPr lang="en-US" sz="1662" dirty="0">
                <a:solidFill>
                  <a:srgbClr val="272525"/>
                </a:solidFill>
                <a:latin typeface="Eudoxus Sans" pitchFamily="34" charset="0"/>
                <a:ea typeface="Eudoxus Sans" pitchFamily="34" charset="-122"/>
                <a:cs typeface="Eudoxus Sans" pitchFamily="34" charset="-120"/>
              </a:rPr>
              <a:t>The memristor's ability to maintain its programmed resistance state over time, known as data retention, was evaluated through long-term measurements.</a:t>
            </a:r>
            <a:endParaRPr lang="en-US" sz="1662"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933"/>
            <a:ext cx="14630400" cy="8229600"/>
          </a:xfrm>
          <a:prstGeom prst="rect">
            <a:avLst/>
          </a:prstGeom>
          <a:solidFill>
            <a:srgbClr val="FFFFFF">
              <a:alpha val="75000"/>
            </a:srgbClr>
          </a:solidFill>
          <a:ln/>
        </p:spPr>
        <p:txBody>
          <a:bodyPr/>
          <a:lstStyle/>
          <a:p>
            <a:endParaRPr lang="en-IN"/>
          </a:p>
        </p:txBody>
      </p:sp>
      <p:sp>
        <p:nvSpPr>
          <p:cNvPr id="5" name="Text 1"/>
          <p:cNvSpPr/>
          <p:nvPr/>
        </p:nvSpPr>
        <p:spPr>
          <a:xfrm>
            <a:off x="985599" y="319470"/>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rPr>
              <a:t>Flowchart</a:t>
            </a:r>
            <a:endParaRPr lang="en-US" sz="4374" dirty="0"/>
          </a:p>
        </p:txBody>
      </p:sp>
      <p:sp>
        <p:nvSpPr>
          <p:cNvPr id="6" name="Text 2"/>
          <p:cNvSpPr/>
          <p:nvPr/>
        </p:nvSpPr>
        <p:spPr>
          <a:xfrm>
            <a:off x="782399" y="1574800"/>
            <a:ext cx="13373868" cy="6180667"/>
          </a:xfrm>
          <a:prstGeom prst="rect">
            <a:avLst/>
          </a:prstGeom>
          <a:noFill/>
          <a:ln/>
        </p:spPr>
        <p:txBody>
          <a:bodyPr wrap="square" rtlCol="0" anchor="t"/>
          <a:lstStyle/>
          <a:p>
            <a:pPr marL="0" indent="0">
              <a:lnSpc>
                <a:spcPts val="2799"/>
              </a:lnSpc>
              <a:buNone/>
            </a:pPr>
            <a:endParaRPr lang="en-US" sz="4000" dirty="0"/>
          </a:p>
        </p:txBody>
      </p:sp>
      <p:pic>
        <p:nvPicPr>
          <p:cNvPr id="7" name="Picture 6">
            <a:extLst>
              <a:ext uri="{FF2B5EF4-FFF2-40B4-BE49-F238E27FC236}">
                <a16:creationId xmlns:a16="http://schemas.microsoft.com/office/drawing/2014/main" id="{2AFB3B5F-D86B-9FE3-FDD2-F05210046671}"/>
              </a:ext>
            </a:extLst>
          </p:cNvPr>
          <p:cNvPicPr>
            <a:picLocks noChangeAspect="1"/>
          </p:cNvPicPr>
          <p:nvPr/>
        </p:nvPicPr>
        <p:blipFill>
          <a:blip r:embed="rId4"/>
          <a:stretch>
            <a:fillRect/>
          </a:stretch>
        </p:blipFill>
        <p:spPr>
          <a:xfrm>
            <a:off x="1896533" y="1316380"/>
            <a:ext cx="10413999" cy="6680670"/>
          </a:xfrm>
          <a:prstGeom prst="rect">
            <a:avLst/>
          </a:prstGeom>
        </p:spPr>
      </p:pic>
    </p:spTree>
    <p:extLst>
      <p:ext uri="{BB962C8B-B14F-4D97-AF65-F5344CB8AC3E}">
        <p14:creationId xmlns:p14="http://schemas.microsoft.com/office/powerpoint/2010/main" val="24995818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933"/>
            <a:ext cx="14630400" cy="8229600"/>
          </a:xfrm>
          <a:prstGeom prst="rect">
            <a:avLst/>
          </a:prstGeom>
          <a:solidFill>
            <a:srgbClr val="FFFFFF">
              <a:alpha val="75000"/>
            </a:srgbClr>
          </a:solidFill>
          <a:ln/>
        </p:spPr>
        <p:txBody>
          <a:bodyPr/>
          <a:lstStyle/>
          <a:p>
            <a:endParaRPr lang="en-IN"/>
          </a:p>
        </p:txBody>
      </p:sp>
      <p:sp>
        <p:nvSpPr>
          <p:cNvPr id="5" name="Text 1"/>
          <p:cNvSpPr/>
          <p:nvPr/>
        </p:nvSpPr>
        <p:spPr>
          <a:xfrm>
            <a:off x="985599" y="319470"/>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rPr>
              <a:t>Graphs</a:t>
            </a:r>
            <a:endParaRPr lang="en-US" sz="4374" dirty="0"/>
          </a:p>
        </p:txBody>
      </p:sp>
      <p:sp>
        <p:nvSpPr>
          <p:cNvPr id="6" name="Text 2"/>
          <p:cNvSpPr/>
          <p:nvPr/>
        </p:nvSpPr>
        <p:spPr>
          <a:xfrm>
            <a:off x="782399" y="1574800"/>
            <a:ext cx="13373868" cy="6180667"/>
          </a:xfrm>
          <a:prstGeom prst="rect">
            <a:avLst/>
          </a:prstGeom>
          <a:noFill/>
          <a:ln/>
        </p:spPr>
        <p:txBody>
          <a:bodyPr wrap="square" rtlCol="0" anchor="t"/>
          <a:lstStyle/>
          <a:p>
            <a:pPr marL="0" indent="0">
              <a:lnSpc>
                <a:spcPts val="2799"/>
              </a:lnSpc>
              <a:buNone/>
            </a:pPr>
            <a:endParaRPr lang="en-US" sz="4000" dirty="0"/>
          </a:p>
        </p:txBody>
      </p:sp>
      <p:graphicFrame>
        <p:nvGraphicFramePr>
          <p:cNvPr id="4" name="Object 3">
            <a:extLst>
              <a:ext uri="{FF2B5EF4-FFF2-40B4-BE49-F238E27FC236}">
                <a16:creationId xmlns:a16="http://schemas.microsoft.com/office/drawing/2014/main" id="{DF2FF13D-5D22-E330-E096-F96422E61A6E}"/>
              </a:ext>
            </a:extLst>
          </p:cNvPr>
          <p:cNvGraphicFramePr>
            <a:graphicFrameLocks noChangeAspect="1"/>
          </p:cNvGraphicFramePr>
          <p:nvPr>
            <p:extLst>
              <p:ext uri="{D42A27DB-BD31-4B8C-83A1-F6EECF244321}">
                <p14:modId xmlns:p14="http://schemas.microsoft.com/office/powerpoint/2010/main" val="233449660"/>
              </p:ext>
            </p:extLst>
          </p:nvPr>
        </p:nvGraphicFramePr>
        <p:xfrm>
          <a:off x="3422149" y="1777916"/>
          <a:ext cx="7078663" cy="5418137"/>
        </p:xfrm>
        <a:graphic>
          <a:graphicData uri="http://schemas.openxmlformats.org/presentationml/2006/ole">
            <mc:AlternateContent xmlns:mc="http://schemas.openxmlformats.org/markup-compatibility/2006">
              <mc:Choice xmlns:v="urn:schemas-microsoft-com:vml" Requires="v">
                <p:oleObj name="Graph" r:id="rId4" imgW="9802119" imgH="7502652" progId="Origin95.Graph">
                  <p:embed/>
                </p:oleObj>
              </mc:Choice>
              <mc:Fallback>
                <p:oleObj name="Graph" r:id="rId4" imgW="9802119" imgH="7502652" progId="Origin95.Graph">
                  <p:embed/>
                  <p:pic>
                    <p:nvPicPr>
                      <p:cNvPr id="4" name="Object 3">
                        <a:extLst>
                          <a:ext uri="{FF2B5EF4-FFF2-40B4-BE49-F238E27FC236}">
                            <a16:creationId xmlns:a16="http://schemas.microsoft.com/office/drawing/2014/main" id="{6CBADB1F-33AC-DB50-B585-447401ACA3D7}"/>
                          </a:ext>
                        </a:extLst>
                      </p:cNvPr>
                      <p:cNvPicPr/>
                      <p:nvPr/>
                    </p:nvPicPr>
                    <p:blipFill>
                      <a:blip r:embed="rId5"/>
                      <a:stretch>
                        <a:fillRect/>
                      </a:stretch>
                    </p:blipFill>
                    <p:spPr>
                      <a:xfrm>
                        <a:off x="3422149" y="1777916"/>
                        <a:ext cx="7078663" cy="5418137"/>
                      </a:xfrm>
                      <a:prstGeom prst="rect">
                        <a:avLst/>
                      </a:prstGeom>
                    </p:spPr>
                  </p:pic>
                </p:oleObj>
              </mc:Fallback>
            </mc:AlternateContent>
          </a:graphicData>
        </a:graphic>
      </p:graphicFrame>
    </p:spTree>
    <p:extLst>
      <p:ext uri="{BB962C8B-B14F-4D97-AF65-F5344CB8AC3E}">
        <p14:creationId xmlns:p14="http://schemas.microsoft.com/office/powerpoint/2010/main" val="2206430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933"/>
            <a:ext cx="14630400" cy="8229600"/>
          </a:xfrm>
          <a:prstGeom prst="rect">
            <a:avLst/>
          </a:prstGeom>
          <a:solidFill>
            <a:srgbClr val="FFFFFF">
              <a:alpha val="75000"/>
            </a:srgbClr>
          </a:solidFill>
          <a:ln/>
        </p:spPr>
        <p:txBody>
          <a:bodyPr/>
          <a:lstStyle/>
          <a:p>
            <a:endParaRPr lang="en-IN"/>
          </a:p>
        </p:txBody>
      </p:sp>
      <p:sp>
        <p:nvSpPr>
          <p:cNvPr id="5" name="Text 1"/>
          <p:cNvSpPr/>
          <p:nvPr/>
        </p:nvSpPr>
        <p:spPr>
          <a:xfrm>
            <a:off x="985599" y="319470"/>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rPr>
              <a:t>Graphs</a:t>
            </a:r>
            <a:endParaRPr lang="en-US" sz="4374" dirty="0"/>
          </a:p>
        </p:txBody>
      </p:sp>
      <p:sp>
        <p:nvSpPr>
          <p:cNvPr id="6" name="Text 2"/>
          <p:cNvSpPr/>
          <p:nvPr/>
        </p:nvSpPr>
        <p:spPr>
          <a:xfrm>
            <a:off x="782399" y="1574800"/>
            <a:ext cx="13373868" cy="6180667"/>
          </a:xfrm>
          <a:prstGeom prst="rect">
            <a:avLst/>
          </a:prstGeom>
          <a:noFill/>
          <a:ln/>
        </p:spPr>
        <p:txBody>
          <a:bodyPr wrap="square" rtlCol="0" anchor="t"/>
          <a:lstStyle/>
          <a:p>
            <a:pPr marL="0" indent="0">
              <a:lnSpc>
                <a:spcPts val="2799"/>
              </a:lnSpc>
              <a:buNone/>
            </a:pPr>
            <a:endParaRPr lang="en-US" sz="4000" dirty="0"/>
          </a:p>
        </p:txBody>
      </p:sp>
      <p:graphicFrame>
        <p:nvGraphicFramePr>
          <p:cNvPr id="4" name="Object 3">
            <a:extLst>
              <a:ext uri="{FF2B5EF4-FFF2-40B4-BE49-F238E27FC236}">
                <a16:creationId xmlns:a16="http://schemas.microsoft.com/office/drawing/2014/main" id="{D2542C26-31D8-EDE6-D7F9-FA804AFEE84B}"/>
              </a:ext>
            </a:extLst>
          </p:cNvPr>
          <p:cNvGraphicFramePr>
            <a:graphicFrameLocks noChangeAspect="1"/>
          </p:cNvGraphicFramePr>
          <p:nvPr>
            <p:extLst>
              <p:ext uri="{D42A27DB-BD31-4B8C-83A1-F6EECF244321}">
                <p14:modId xmlns:p14="http://schemas.microsoft.com/office/powerpoint/2010/main" val="2449185575"/>
              </p:ext>
            </p:extLst>
          </p:nvPr>
        </p:nvGraphicFramePr>
        <p:xfrm>
          <a:off x="3441399" y="1749041"/>
          <a:ext cx="7078663" cy="5418137"/>
        </p:xfrm>
        <a:graphic>
          <a:graphicData uri="http://schemas.openxmlformats.org/presentationml/2006/ole">
            <mc:AlternateContent xmlns:mc="http://schemas.openxmlformats.org/markup-compatibility/2006">
              <mc:Choice xmlns:v="urn:schemas-microsoft-com:vml" Requires="v">
                <p:oleObj name="Graph" r:id="rId4" imgW="9802119" imgH="7502652" progId="Origin95.Graph">
                  <p:embed/>
                </p:oleObj>
              </mc:Choice>
              <mc:Fallback>
                <p:oleObj name="Graph" r:id="rId4" imgW="9802119" imgH="7502652" progId="Origin95.Graph">
                  <p:embed/>
                  <p:pic>
                    <p:nvPicPr>
                      <p:cNvPr id="3" name="Object 2">
                        <a:extLst>
                          <a:ext uri="{FF2B5EF4-FFF2-40B4-BE49-F238E27FC236}">
                            <a16:creationId xmlns:a16="http://schemas.microsoft.com/office/drawing/2014/main" id="{4289396D-FA92-F755-600B-35E95CAB83FE}"/>
                          </a:ext>
                        </a:extLst>
                      </p:cNvPr>
                      <p:cNvPicPr/>
                      <p:nvPr/>
                    </p:nvPicPr>
                    <p:blipFill>
                      <a:blip r:embed="rId5"/>
                      <a:stretch>
                        <a:fillRect/>
                      </a:stretch>
                    </p:blipFill>
                    <p:spPr>
                      <a:xfrm>
                        <a:off x="3441399" y="1749041"/>
                        <a:ext cx="7078663" cy="5418137"/>
                      </a:xfrm>
                      <a:prstGeom prst="rect">
                        <a:avLst/>
                      </a:prstGeom>
                    </p:spPr>
                  </p:pic>
                </p:oleObj>
              </mc:Fallback>
            </mc:AlternateContent>
          </a:graphicData>
        </a:graphic>
      </p:graphicFrame>
    </p:spTree>
    <p:extLst>
      <p:ext uri="{BB962C8B-B14F-4D97-AF65-F5344CB8AC3E}">
        <p14:creationId xmlns:p14="http://schemas.microsoft.com/office/powerpoint/2010/main" val="10099802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50</TotalTime>
  <Words>641</Words>
  <Application>Microsoft Office PowerPoint</Application>
  <PresentationFormat>Custom</PresentationFormat>
  <Paragraphs>101</Paragraphs>
  <Slides>14</Slides>
  <Notes>14</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19" baseType="lpstr">
      <vt:lpstr>Arial</vt:lpstr>
      <vt:lpstr>Eudoxus Sans</vt:lpstr>
      <vt:lpstr>p22-mackinac-pro</vt:lpstr>
      <vt:lpstr>Office Theme</vt:lpstr>
      <vt:lpstr>Origin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Sivasanath Kumar Medavarapu</cp:lastModifiedBy>
  <cp:revision>6</cp:revision>
  <dcterms:created xsi:type="dcterms:W3CDTF">2024-04-15T18:29:19Z</dcterms:created>
  <dcterms:modified xsi:type="dcterms:W3CDTF">2024-04-15T19:43:11Z</dcterms:modified>
</cp:coreProperties>
</file>